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4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8" r:id="rId45"/>
    <p:sldId id="299" r:id="rId46"/>
    <p:sldId id="300" r:id="rId47"/>
    <p:sldId id="301" r:id="rId48"/>
  </p:sldIdLst>
  <p:sldSz cx="9144000" cy="6858000" type="screen4x3"/>
  <p:notesSz cx="6858000" cy="9144000"/>
  <p:embeddedFontLst>
    <p:embeddedFont>
      <p:font typeface="Calibri" panose="020F0502020204030204" pitchFamily="34" charset="0"/>
      <p:regular r:id="rId50"/>
      <p:bold r:id="rId51"/>
      <p:italic r:id="rId52"/>
      <p:boldItalic r:id="rId53"/>
    </p:embeddedFont>
    <p:embeddedFont>
      <p:font typeface="Questrial" panose="020B0604020202020204" charset="0"/>
      <p:regular r:id="rId54"/>
    </p:embeddedFont>
    <p:embeddedFont>
      <p:font typeface="Trebuchet MS" panose="020B0603020202020204" pitchFamily="34" charset="0"/>
      <p:regular r:id="rId55"/>
      <p:bold r:id="rId56"/>
      <p:italic r:id="rId57"/>
      <p:boldItalic r:id="rId58"/>
    </p:embeddedFont>
    <p:embeddedFont>
      <p:font typeface="Verdana" panose="020B060403050404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1D1BA55-D1A9-4549-A2FE-7B171866B778}">
  <a:tblStyle styleId="{31D1BA55-D1A9-4549-A2FE-7B171866B778}"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144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51" name="Shape 2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31" name="Shape 3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40" name="Shape 3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48" name="Shape 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55" name="Shape 3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Shape 36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63" name="Shape 3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70" name="Shape 3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377" name="Shape 37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84" name="Shape 3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98" name="Shape 3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Shape 4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05" name="Shape 4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27" name="Shape 4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Shape 43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34" name="Shape 4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42" name="Shape 4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51" name="Shape 4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64" name="Shape 4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472" name="Shape 472"/>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80" name="Shape 4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87" name="Shape 4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494" name="Shape 4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Shape 50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01" name="Shape 5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15" name="Shape 5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73" name="Shape 2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38" name="Shape 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62" name="Shape 5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Shape 5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Shape 57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77" name="Shape 5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584" name="Shape 5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79" name="Shape 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95" name="Shape 2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2" name="Shape 3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9" name="Shape 3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ampus Aerial 1">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3" name="Shape 13"/>
          <p:cNvSpPr txBox="1">
            <a:spLocks noGrp="1"/>
          </p:cNvSpPr>
          <p:nvPr>
            <p:ph type="body" idx="1"/>
          </p:nvPr>
        </p:nvSpPr>
        <p:spPr>
          <a:xfrm>
            <a:off x="123825" y="1364341"/>
            <a:ext cx="5776231" cy="201023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1" i="0" u="none" strike="noStrike" cap="none">
                <a:solidFill>
                  <a:schemeClr val="dk1"/>
                </a:solidFill>
                <a:latin typeface="Questrial"/>
                <a:ea typeface="Questrial"/>
                <a:cs typeface="Questrial"/>
                <a:sym typeface="Questrial"/>
              </a:defRPr>
            </a:lvl1pPr>
            <a:lvl2pPr marL="742950" marR="0" lvl="1" indent="4254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3810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body" idx="2"/>
          </p:nvPr>
        </p:nvSpPr>
        <p:spPr>
          <a:xfrm>
            <a:off x="115888" y="4898571"/>
            <a:ext cx="5784169" cy="1256166"/>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chemeClr val="dk1"/>
              </a:buClr>
              <a:buFont typeface="Arial"/>
              <a:buNone/>
              <a:defRPr sz="1800" b="0" i="0"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body" idx="3"/>
          </p:nvPr>
        </p:nvSpPr>
        <p:spPr>
          <a:xfrm>
            <a:off x="123825" y="3512457"/>
            <a:ext cx="5776231" cy="1204686"/>
          </a:xfrm>
          <a:prstGeom prst="rect">
            <a:avLst/>
          </a:prstGeom>
          <a:noFill/>
          <a:ln>
            <a:noFill/>
          </a:ln>
        </p:spPr>
        <p:txBody>
          <a:bodyPr lIns="91425" tIns="91425" rIns="91425" bIns="91425" anchor="t" anchorCtr="0"/>
          <a:lstStyle>
            <a:lvl1pPr marL="0" marR="0" lvl="0" indent="0" algn="l" rtl="0">
              <a:lnSpc>
                <a:spcPct val="100000"/>
              </a:lnSpc>
              <a:spcBef>
                <a:spcPts val="480"/>
              </a:spcBef>
              <a:spcAft>
                <a:spcPts val="0"/>
              </a:spcAft>
              <a:buClr>
                <a:schemeClr val="dk1"/>
              </a:buClr>
              <a:buFont typeface="Arial"/>
              <a:buNone/>
              <a:defRPr sz="2400" b="0" i="1"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6" name="Shape 16"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7" name="Shape 17" descr="CoverSlide_Footer_03.png"/>
          <p:cNvPicPr preferRelativeResize="0"/>
          <p:nvPr/>
        </p:nvPicPr>
        <p:blipFill rotWithShape="1">
          <a:blip r:embed="rId4">
            <a:alphaModFix/>
          </a:blip>
          <a:srcRect/>
          <a:stretch/>
        </p:blipFill>
        <p:spPr>
          <a:xfrm>
            <a:off x="0" y="6272782"/>
            <a:ext cx="9144000" cy="585215"/>
          </a:xfrm>
          <a:prstGeom prst="rect">
            <a:avLst/>
          </a:prstGeom>
          <a:noFill/>
          <a:ln>
            <a:noFill/>
          </a:ln>
        </p:spPr>
      </p:pic>
      <p:pic>
        <p:nvPicPr>
          <p:cNvPr id="18" name="Shape 18" descr="Stevens-Official-PMSColor-R.eps"/>
          <p:cNvPicPr preferRelativeResize="0"/>
          <p:nvPr/>
        </p:nvPicPr>
        <p:blipFill rotWithShape="1">
          <a:blip r:embed="rId5">
            <a:alphaModFix/>
          </a:blip>
          <a:srcRect/>
          <a:stretch/>
        </p:blipFill>
        <p:spPr>
          <a:xfrm>
            <a:off x="235857" y="283029"/>
            <a:ext cx="1934028" cy="828869"/>
          </a:xfrm>
          <a:prstGeom prst="rect">
            <a:avLst/>
          </a:prstGeom>
          <a:noFill/>
          <a:ln>
            <a:noFill/>
          </a:ln>
        </p:spPr>
      </p:pic>
      <p:sp>
        <p:nvSpPr>
          <p:cNvPr id="19" name="Shape 19"/>
          <p:cNvSpPr txBox="1">
            <a:spLocks noGrp="1"/>
          </p:cNvSpPr>
          <p:nvPr>
            <p:ph type="ftr" idx="11"/>
          </p:nvPr>
        </p:nvSpPr>
        <p:spPr>
          <a:xfrm>
            <a:off x="6047030" y="6520371"/>
            <a:ext cx="2938211" cy="20110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12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lean Lab">
    <p:spTree>
      <p:nvGrpSpPr>
        <p:cNvPr id="1" name="Shape 95"/>
        <p:cNvGrpSpPr/>
        <p:nvPr/>
      </p:nvGrpSpPr>
      <p:grpSpPr>
        <a:xfrm>
          <a:off x="0" y="0"/>
          <a:ext cx="0" cy="0"/>
          <a:chOff x="0" y="0"/>
          <a:chExt cx="0" cy="0"/>
        </a:xfrm>
      </p:grpSpPr>
      <p:pic>
        <p:nvPicPr>
          <p:cNvPr id="96" name="Shape 96"/>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97" name="Shape 97"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98" name="Shape 98"/>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99" name="Shape 99"/>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00" name="Shape 100"/>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emistry">
    <p:spTree>
      <p:nvGrpSpPr>
        <p:cNvPr id="1" name="Shape 103"/>
        <p:cNvGrpSpPr/>
        <p:nvPr/>
      </p:nvGrpSpPr>
      <p:grpSpPr>
        <a:xfrm>
          <a:off x="0" y="0"/>
          <a:ext cx="0" cy="0"/>
          <a:chOff x="0" y="0"/>
          <a:chExt cx="0" cy="0"/>
        </a:xfrm>
      </p:grpSpPr>
      <p:pic>
        <p:nvPicPr>
          <p:cNvPr id="104" name="Shape 104"/>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05" name="Shape 105"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06" name="Shape 106"/>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07" name="Shape 107"/>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08" name="Shape 108"/>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le Graduate">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13" name="Shape 113"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14" name="Shape 114"/>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15" name="Shape 115"/>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16" name="Shape 116"/>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Male Student Studying">
    <p:spTree>
      <p:nvGrpSpPr>
        <p:cNvPr id="1" name="Shape 119"/>
        <p:cNvGrpSpPr/>
        <p:nvPr/>
      </p:nvGrpSpPr>
      <p:grpSpPr>
        <a:xfrm>
          <a:off x="0" y="0"/>
          <a:ext cx="0" cy="0"/>
          <a:chOff x="0" y="0"/>
          <a:chExt cx="0" cy="0"/>
        </a:xfrm>
      </p:grpSpPr>
      <p:pic>
        <p:nvPicPr>
          <p:cNvPr id="120" name="Shape 120"/>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21" name="Shape 121"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22" name="Shape 122"/>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23" name="Shape 123"/>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24" name="Shape 124"/>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7189" algn="l" rtl="0">
              <a:lnSpc>
                <a:spcPct val="100000"/>
              </a:lnSpc>
              <a:spcBef>
                <a:spcPts val="0"/>
              </a:spcBef>
              <a:spcAft>
                <a:spcPts val="1200"/>
              </a:spcAft>
              <a:buClr>
                <a:schemeClr val="dk1"/>
              </a:buClr>
              <a:buSzPct val="83019"/>
              <a:buFont typeface="Arial"/>
              <a:buChar char="•"/>
              <a:defRPr sz="105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5" name="Shape 125"/>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6" name="Shape 126"/>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Laughter">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29" name="Shape 129"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30" name="Shape 130"/>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31" name="Shape 131"/>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32" name="Shape 132"/>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7189" algn="l" rtl="0">
              <a:lnSpc>
                <a:spcPct val="100000"/>
              </a:lnSpc>
              <a:spcBef>
                <a:spcPts val="0"/>
              </a:spcBef>
              <a:spcAft>
                <a:spcPts val="1200"/>
              </a:spcAft>
              <a:buClr>
                <a:schemeClr val="dk1"/>
              </a:buClr>
              <a:buSzPct val="83019"/>
              <a:buFont typeface="Arial"/>
              <a:buChar char="•"/>
              <a:defRPr sz="105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3" name="Shape 133"/>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4" name="Shape 134"/>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Music">
    <p:spTree>
      <p:nvGrpSpPr>
        <p:cNvPr id="1" name="Shape 135"/>
        <p:cNvGrpSpPr/>
        <p:nvPr/>
      </p:nvGrpSpPr>
      <p:grpSpPr>
        <a:xfrm>
          <a:off x="0" y="0"/>
          <a:ext cx="0" cy="0"/>
          <a:chOff x="0" y="0"/>
          <a:chExt cx="0" cy="0"/>
        </a:xfrm>
      </p:grpSpPr>
      <p:pic>
        <p:nvPicPr>
          <p:cNvPr id="136" name="Shape 136"/>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37" name="Shape 137"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38" name="Shape 138"/>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39" name="Shape 139"/>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40" name="Shape 140"/>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1" name="Shape 141"/>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2" name="Shape 142"/>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orm Life">
    <p:spTree>
      <p:nvGrpSpPr>
        <p:cNvPr id="1" name="Shape 143"/>
        <p:cNvGrpSpPr/>
        <p:nvPr/>
      </p:nvGrpSpPr>
      <p:grpSpPr>
        <a:xfrm>
          <a:off x="0" y="0"/>
          <a:ext cx="0" cy="0"/>
          <a:chOff x="0" y="0"/>
          <a:chExt cx="0" cy="0"/>
        </a:xfrm>
      </p:grpSpPr>
      <p:pic>
        <p:nvPicPr>
          <p:cNvPr id="144" name="Shape 144"/>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45" name="Shape 145"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46" name="Shape 146"/>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47" name="Shape 147"/>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48" name="Shape 148"/>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mmunity">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53" name="Shape 153"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54" name="Shape 154"/>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55" name="Shape 155"/>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56" name="Shape 156"/>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7" name="Shape 157"/>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8" name="Shape 158"/>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abbio (Interior)">
    <p:spTree>
      <p:nvGrpSpPr>
        <p:cNvPr id="1" name="Shape 159"/>
        <p:cNvGrpSpPr/>
        <p:nvPr/>
      </p:nvGrpSpPr>
      <p:grpSpPr>
        <a:xfrm>
          <a:off x="0" y="0"/>
          <a:ext cx="0" cy="0"/>
          <a:chOff x="0" y="0"/>
          <a:chExt cx="0" cy="0"/>
        </a:xfrm>
      </p:grpSpPr>
      <p:pic>
        <p:nvPicPr>
          <p:cNvPr id="160" name="Shape 160"/>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61" name="Shape 161"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62" name="Shape 162"/>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63" name="Shape 163"/>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64" name="Shape 164"/>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5" name="Shape 165"/>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6" name="Shape 166"/>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EAS">
    <p:spTree>
      <p:nvGrpSpPr>
        <p:cNvPr id="1" name="Shape 167"/>
        <p:cNvGrpSpPr/>
        <p:nvPr/>
      </p:nvGrpSpPr>
      <p:grpSpPr>
        <a:xfrm>
          <a:off x="0" y="0"/>
          <a:ext cx="0" cy="0"/>
          <a:chOff x="0" y="0"/>
          <a:chExt cx="0" cy="0"/>
        </a:xfrm>
      </p:grpSpPr>
      <p:pic>
        <p:nvPicPr>
          <p:cNvPr id="168" name="Shape 168"/>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69" name="Shape 169"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70" name="Shape 170"/>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71" name="Shape 171"/>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72" name="Shape 172"/>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3" name="Shape 173"/>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abbio Center Skyline ">
    <p:spTree>
      <p:nvGrpSpPr>
        <p:cNvPr id="1" name="Shape 20"/>
        <p:cNvGrpSpPr/>
        <p:nvPr/>
      </p:nvGrpSpPr>
      <p:grpSpPr>
        <a:xfrm>
          <a:off x="0" y="0"/>
          <a:ext cx="0" cy="0"/>
          <a:chOff x="0" y="0"/>
          <a:chExt cx="0" cy="0"/>
        </a:xfrm>
      </p:grpSpPr>
      <p:pic>
        <p:nvPicPr>
          <p:cNvPr id="21" name="Shape 21"/>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2" name="Shape 22"/>
          <p:cNvSpPr txBox="1">
            <a:spLocks noGrp="1"/>
          </p:cNvSpPr>
          <p:nvPr>
            <p:ph type="body" idx="1"/>
          </p:nvPr>
        </p:nvSpPr>
        <p:spPr>
          <a:xfrm>
            <a:off x="123825" y="1364341"/>
            <a:ext cx="5776231" cy="201023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1" i="0" u="none" strike="noStrike" cap="none">
                <a:solidFill>
                  <a:schemeClr val="dk1"/>
                </a:solidFill>
                <a:latin typeface="Questrial"/>
                <a:ea typeface="Questrial"/>
                <a:cs typeface="Questrial"/>
                <a:sym typeface="Questrial"/>
              </a:defRPr>
            </a:lvl1pPr>
            <a:lvl2pPr marL="742950" marR="0" lvl="1" indent="4254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3810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2"/>
          </p:nvPr>
        </p:nvSpPr>
        <p:spPr>
          <a:xfrm>
            <a:off x="115888" y="4898571"/>
            <a:ext cx="5784169" cy="1256166"/>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chemeClr val="dk1"/>
              </a:buClr>
              <a:buFont typeface="Arial"/>
              <a:buNone/>
              <a:defRPr sz="1800" b="0" i="0"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body" idx="3"/>
          </p:nvPr>
        </p:nvSpPr>
        <p:spPr>
          <a:xfrm>
            <a:off x="123825" y="3512457"/>
            <a:ext cx="5776231" cy="1204686"/>
          </a:xfrm>
          <a:prstGeom prst="rect">
            <a:avLst/>
          </a:prstGeom>
          <a:noFill/>
          <a:ln>
            <a:noFill/>
          </a:ln>
        </p:spPr>
        <p:txBody>
          <a:bodyPr lIns="91425" tIns="91425" rIns="91425" bIns="91425" anchor="t" anchorCtr="0"/>
          <a:lstStyle>
            <a:lvl1pPr marL="0" marR="0" lvl="0" indent="0" algn="l" rtl="0">
              <a:lnSpc>
                <a:spcPct val="100000"/>
              </a:lnSpc>
              <a:spcBef>
                <a:spcPts val="480"/>
              </a:spcBef>
              <a:spcAft>
                <a:spcPts val="0"/>
              </a:spcAft>
              <a:buClr>
                <a:schemeClr val="dk1"/>
              </a:buClr>
              <a:buFont typeface="Arial"/>
              <a:buNone/>
              <a:defRPr sz="2400" b="0" i="1"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5" name="Shape 25"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26" name="Shape 26" descr="CoverSlide_Footer_03.png"/>
          <p:cNvPicPr preferRelativeResize="0"/>
          <p:nvPr/>
        </p:nvPicPr>
        <p:blipFill rotWithShape="1">
          <a:blip r:embed="rId4">
            <a:alphaModFix/>
          </a:blip>
          <a:srcRect/>
          <a:stretch/>
        </p:blipFill>
        <p:spPr>
          <a:xfrm>
            <a:off x="0" y="6272782"/>
            <a:ext cx="9144000" cy="585215"/>
          </a:xfrm>
          <a:prstGeom prst="rect">
            <a:avLst/>
          </a:prstGeom>
          <a:noFill/>
          <a:ln>
            <a:noFill/>
          </a:ln>
        </p:spPr>
      </p:pic>
      <p:pic>
        <p:nvPicPr>
          <p:cNvPr id="27" name="Shape 27" descr="Stevens-Official-PMSColor-R.eps"/>
          <p:cNvPicPr preferRelativeResize="0"/>
          <p:nvPr/>
        </p:nvPicPr>
        <p:blipFill rotWithShape="1">
          <a:blip r:embed="rId5">
            <a:alphaModFix/>
          </a:blip>
          <a:srcRect/>
          <a:stretch/>
        </p:blipFill>
        <p:spPr>
          <a:xfrm>
            <a:off x="235857" y="283029"/>
            <a:ext cx="1934028" cy="828869"/>
          </a:xfrm>
          <a:prstGeom prst="rect">
            <a:avLst/>
          </a:prstGeom>
          <a:noFill/>
          <a:ln>
            <a:noFill/>
          </a:ln>
        </p:spPr>
      </p:pic>
      <p:sp>
        <p:nvSpPr>
          <p:cNvPr id="28" name="Shape 28"/>
          <p:cNvSpPr txBox="1">
            <a:spLocks noGrp="1"/>
          </p:cNvSpPr>
          <p:nvPr>
            <p:ph type="ftr" idx="11"/>
          </p:nvPr>
        </p:nvSpPr>
        <p:spPr>
          <a:xfrm>
            <a:off x="6047030" y="6520371"/>
            <a:ext cx="2938211" cy="20110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12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orchbearer">
    <p:spTree>
      <p:nvGrpSpPr>
        <p:cNvPr id="1" name="Shape 175"/>
        <p:cNvGrpSpPr/>
        <p:nvPr/>
      </p:nvGrpSpPr>
      <p:grpSpPr>
        <a:xfrm>
          <a:off x="0" y="0"/>
          <a:ext cx="0" cy="0"/>
          <a:chOff x="0" y="0"/>
          <a:chExt cx="0" cy="0"/>
        </a:xfrm>
      </p:grpSpPr>
      <p:pic>
        <p:nvPicPr>
          <p:cNvPr id="176" name="Shape 176"/>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77" name="Shape 177"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78" name="Shape 178"/>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79" name="Shape 179"/>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80" name="Shape 180"/>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1" name="Shape 181"/>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2" name="Shape 182"/>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Housing">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85" name="Shape 185"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86" name="Shape 186"/>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87" name="Shape 187"/>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88" name="Shape 188"/>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9" name="Shape 189"/>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0" name="Shape 190"/>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NYC">
    <p:spTree>
      <p:nvGrpSpPr>
        <p:cNvPr id="1" name="Shape 191"/>
        <p:cNvGrpSpPr/>
        <p:nvPr/>
      </p:nvGrpSpPr>
      <p:grpSpPr>
        <a:xfrm>
          <a:off x="0" y="0"/>
          <a:ext cx="0" cy="0"/>
          <a:chOff x="0" y="0"/>
          <a:chExt cx="0" cy="0"/>
        </a:xfrm>
      </p:grpSpPr>
      <p:pic>
        <p:nvPicPr>
          <p:cNvPr id="192" name="Shape 192"/>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193" name="Shape 193"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194" name="Shape 194"/>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195" name="Shape 195"/>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196" name="Shape 196"/>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7" name="Shape 197"/>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8" name="Shape 198"/>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ioMed">
    <p:spTree>
      <p:nvGrpSpPr>
        <p:cNvPr id="1" name="Shape 199"/>
        <p:cNvGrpSpPr/>
        <p:nvPr/>
      </p:nvGrpSpPr>
      <p:grpSpPr>
        <a:xfrm>
          <a:off x="0" y="0"/>
          <a:ext cx="0" cy="0"/>
          <a:chOff x="0" y="0"/>
          <a:chExt cx="0" cy="0"/>
        </a:xfrm>
      </p:grpSpPr>
      <p:pic>
        <p:nvPicPr>
          <p:cNvPr id="200" name="Shape 200"/>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01" name="Shape 201"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202" name="Shape 202"/>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203" name="Shape 203"/>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04" name="Shape 204"/>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5" name="Shape 205"/>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6" name="Shape 206"/>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Finance">
    <p:spTree>
      <p:nvGrpSpPr>
        <p:cNvPr id="1" name="Shape 207"/>
        <p:cNvGrpSpPr/>
        <p:nvPr/>
      </p:nvGrpSpPr>
      <p:grpSpPr>
        <a:xfrm>
          <a:off x="0" y="0"/>
          <a:ext cx="0" cy="0"/>
          <a:chOff x="0" y="0"/>
          <a:chExt cx="0" cy="0"/>
        </a:xfrm>
      </p:grpSpPr>
      <p:pic>
        <p:nvPicPr>
          <p:cNvPr id="208" name="Shape 208"/>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09" name="Shape 209"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210" name="Shape 210"/>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211" name="Shape 211"/>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12" name="Shape 212"/>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4" name="Shape 214"/>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Data">
    <p:spTree>
      <p:nvGrpSpPr>
        <p:cNvPr id="1" name="Shape 215"/>
        <p:cNvGrpSpPr/>
        <p:nvPr/>
      </p:nvGrpSpPr>
      <p:grpSpPr>
        <a:xfrm>
          <a:off x="0" y="0"/>
          <a:ext cx="0" cy="0"/>
          <a:chOff x="0" y="0"/>
          <a:chExt cx="0" cy="0"/>
        </a:xfrm>
      </p:grpSpPr>
      <p:pic>
        <p:nvPicPr>
          <p:cNvPr id="216" name="Shape 216"/>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17" name="Shape 217"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218" name="Shape 218"/>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219" name="Shape 219"/>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20" name="Shape 220"/>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1" name="Shape 221"/>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2" name="Shape 222"/>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Gears">
    <p:spTree>
      <p:nvGrpSpPr>
        <p:cNvPr id="1" name="Shape 223"/>
        <p:cNvGrpSpPr/>
        <p:nvPr/>
      </p:nvGrpSpPr>
      <p:grpSpPr>
        <a:xfrm>
          <a:off x="0" y="0"/>
          <a:ext cx="0" cy="0"/>
          <a:chOff x="0" y="0"/>
          <a:chExt cx="0" cy="0"/>
        </a:xfrm>
      </p:grpSpPr>
      <p:pic>
        <p:nvPicPr>
          <p:cNvPr id="224" name="Shape 224"/>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225" name="Shape 225"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226" name="Shape 226"/>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227" name="Shape 227"/>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228" name="Shape 228"/>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29" name="Shape 229"/>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0" name="Shape 230"/>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ubhead w/ Bullets">
    <p:spTree>
      <p:nvGrpSpPr>
        <p:cNvPr id="1" name="Shape 235"/>
        <p:cNvGrpSpPr/>
        <p:nvPr/>
      </p:nvGrpSpPr>
      <p:grpSpPr>
        <a:xfrm>
          <a:off x="0" y="0"/>
          <a:ext cx="0" cy="0"/>
          <a:chOff x="0" y="0"/>
          <a:chExt cx="0" cy="0"/>
        </a:xfrm>
      </p:grpSpPr>
      <p:sp>
        <p:nvSpPr>
          <p:cNvPr id="236" name="Shape 236"/>
          <p:cNvSpPr txBox="1">
            <a:spLocks noGrp="1"/>
          </p:cNvSpPr>
          <p:nvPr>
            <p:ph type="sldNum" idx="12"/>
          </p:nvPr>
        </p:nvSpPr>
        <p:spPr>
          <a:xfrm>
            <a:off x="8708567" y="6529848"/>
            <a:ext cx="370115" cy="21929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
        <p:nvSpPr>
          <p:cNvPr id="237" name="Shape 237"/>
          <p:cNvSpPr txBox="1">
            <a:spLocks noGrp="1"/>
          </p:cNvSpPr>
          <p:nvPr>
            <p:ph type="title"/>
          </p:nvPr>
        </p:nvSpPr>
        <p:spPr>
          <a:xfrm>
            <a:off x="227012" y="274637"/>
            <a:ext cx="7923693"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38" name="Shape 238"/>
          <p:cNvSpPr txBox="1">
            <a:spLocks noGrp="1"/>
          </p:cNvSpPr>
          <p:nvPr>
            <p:ph type="body" idx="1"/>
          </p:nvPr>
        </p:nvSpPr>
        <p:spPr>
          <a:xfrm>
            <a:off x="227012" y="1585820"/>
            <a:ext cx="8691560" cy="804861"/>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9" name="Shape 239"/>
          <p:cNvSpPr txBox="1">
            <a:spLocks noGrp="1"/>
          </p:cNvSpPr>
          <p:nvPr>
            <p:ph type="body" idx="2"/>
          </p:nvPr>
        </p:nvSpPr>
        <p:spPr>
          <a:xfrm>
            <a:off x="227012" y="2558866"/>
            <a:ext cx="8691560" cy="3535027"/>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ubhead w/ No Bullets">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227012" y="274637"/>
            <a:ext cx="7923693"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42" name="Shape 242"/>
          <p:cNvSpPr txBox="1">
            <a:spLocks noGrp="1"/>
          </p:cNvSpPr>
          <p:nvPr>
            <p:ph type="body" idx="1"/>
          </p:nvPr>
        </p:nvSpPr>
        <p:spPr>
          <a:xfrm>
            <a:off x="227012" y="1585820"/>
            <a:ext cx="8691560" cy="804861"/>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3" name="Shape 243"/>
          <p:cNvSpPr txBox="1">
            <a:spLocks noGrp="1"/>
          </p:cNvSpPr>
          <p:nvPr>
            <p:ph type="sldNum" idx="12"/>
          </p:nvPr>
        </p:nvSpPr>
        <p:spPr>
          <a:xfrm>
            <a:off x="8708567" y="6529848"/>
            <a:ext cx="370115" cy="21929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
        <p:nvSpPr>
          <p:cNvPr id="244" name="Shape 244"/>
          <p:cNvSpPr txBox="1">
            <a:spLocks noGrp="1"/>
          </p:cNvSpPr>
          <p:nvPr>
            <p:ph type="body" idx="2"/>
          </p:nvPr>
        </p:nvSpPr>
        <p:spPr>
          <a:xfrm>
            <a:off x="227012" y="2573615"/>
            <a:ext cx="8691560" cy="35433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1200"/>
              </a:spcAft>
              <a:buClr>
                <a:schemeClr val="dk1"/>
              </a:buClr>
              <a:buFont typeface="Arial"/>
              <a:buNone/>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00200" marR="0" lvl="3" indent="7620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7189" algn="l" rtl="0">
              <a:lnSpc>
                <a:spcPct val="100000"/>
              </a:lnSpc>
              <a:spcBef>
                <a:spcPts val="0"/>
              </a:spcBef>
              <a:spcAft>
                <a:spcPts val="1200"/>
              </a:spcAft>
              <a:buClr>
                <a:schemeClr val="dk1"/>
              </a:buClr>
              <a:buSzPct val="83019"/>
              <a:buFont typeface="Arial"/>
              <a:buChar char="•"/>
              <a:defRPr sz="105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with no Subhead">
    <p:spTree>
      <p:nvGrpSpPr>
        <p:cNvPr id="1" name="Shape 245"/>
        <p:cNvGrpSpPr/>
        <p:nvPr/>
      </p:nvGrpSpPr>
      <p:grpSpPr>
        <a:xfrm>
          <a:off x="0" y="0"/>
          <a:ext cx="0" cy="0"/>
          <a:chOff x="0" y="0"/>
          <a:chExt cx="0" cy="0"/>
        </a:xfrm>
      </p:grpSpPr>
      <p:sp>
        <p:nvSpPr>
          <p:cNvPr id="246" name="Shape 246"/>
          <p:cNvSpPr txBox="1">
            <a:spLocks noGrp="1"/>
          </p:cNvSpPr>
          <p:nvPr>
            <p:ph type="body" idx="1"/>
          </p:nvPr>
        </p:nvSpPr>
        <p:spPr>
          <a:xfrm>
            <a:off x="227012" y="1584190"/>
            <a:ext cx="8682404" cy="451180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1200"/>
              </a:spcAft>
              <a:buClr>
                <a:schemeClr val="dk1"/>
              </a:buClr>
              <a:buFont typeface="Arial"/>
              <a:buNone/>
              <a:defRPr sz="1800" b="0" i="0"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0"/>
              </a:spcBef>
              <a:spcAft>
                <a:spcPts val="1200"/>
              </a:spcAft>
              <a:buClr>
                <a:schemeClr val="dk1"/>
              </a:buClr>
              <a:buFont typeface="Arial"/>
              <a:buNone/>
              <a:defRPr sz="16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0"/>
              </a:spcBef>
              <a:spcAft>
                <a:spcPts val="1200"/>
              </a:spcAft>
              <a:buClr>
                <a:schemeClr val="dk1"/>
              </a:buClr>
              <a:buFont typeface="Arial"/>
              <a:buNone/>
              <a:defRPr sz="14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0"/>
              </a:spcBef>
              <a:spcAft>
                <a:spcPts val="1200"/>
              </a:spcAft>
              <a:buClr>
                <a:schemeClr val="dk1"/>
              </a:buClr>
              <a:buFont typeface="Arial"/>
              <a:buNone/>
              <a:defRPr sz="12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0"/>
              </a:spcBef>
              <a:spcAft>
                <a:spcPts val="1200"/>
              </a:spcAft>
              <a:buClr>
                <a:schemeClr val="dk1"/>
              </a:buClr>
              <a:buFont typeface="Arial"/>
              <a:buNone/>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7" name="Shape 247"/>
          <p:cNvSpPr txBox="1">
            <a:spLocks noGrp="1"/>
          </p:cNvSpPr>
          <p:nvPr>
            <p:ph type="title"/>
          </p:nvPr>
        </p:nvSpPr>
        <p:spPr>
          <a:xfrm>
            <a:off x="227012" y="274637"/>
            <a:ext cx="7923693"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a:spcBef>
                <a:spcPts val="0"/>
              </a:spcBef>
              <a:buFont typeface="Arial"/>
              <a:buNone/>
              <a:defRPr sz="1800"/>
            </a:lvl2pPr>
            <a:lvl3pPr lvl="2" indent="0">
              <a:spcBef>
                <a:spcPts val="0"/>
              </a:spcBef>
              <a:buFont typeface="Arial"/>
              <a:buNone/>
              <a:defRPr sz="1800"/>
            </a:lvl3pPr>
            <a:lvl4pPr lvl="3" indent="0">
              <a:spcBef>
                <a:spcPts val="0"/>
              </a:spcBef>
              <a:buFont typeface="Arial"/>
              <a:buNone/>
              <a:defRPr sz="1800"/>
            </a:lvl4pPr>
            <a:lvl5pPr lvl="4" indent="0">
              <a:spcBef>
                <a:spcPts val="0"/>
              </a:spcBef>
              <a:buFont typeface="Arial"/>
              <a:buNone/>
              <a:defRPr sz="1800"/>
            </a:lvl5pPr>
            <a:lvl6pPr lvl="5" indent="0">
              <a:spcBef>
                <a:spcPts val="0"/>
              </a:spcBef>
              <a:buFont typeface="Arial"/>
              <a:buNone/>
              <a:defRPr sz="1800"/>
            </a:lvl6pPr>
            <a:lvl7pPr lvl="6" indent="0">
              <a:spcBef>
                <a:spcPts val="0"/>
              </a:spcBef>
              <a:buFont typeface="Arial"/>
              <a:buNone/>
              <a:defRPr sz="1800"/>
            </a:lvl7pPr>
            <a:lvl8pPr lvl="7" indent="0">
              <a:spcBef>
                <a:spcPts val="0"/>
              </a:spcBef>
              <a:buFont typeface="Arial"/>
              <a:buNone/>
              <a:defRPr sz="1800"/>
            </a:lvl8pPr>
            <a:lvl9pPr lvl="8" indent="0">
              <a:spcBef>
                <a:spcPts val="0"/>
              </a:spcBef>
              <a:buFont typeface="Arial"/>
              <a:buNone/>
              <a:defRPr sz="1800"/>
            </a:lvl9pPr>
          </a:lstStyle>
          <a:p>
            <a:endParaRPr/>
          </a:p>
        </p:txBody>
      </p:sp>
      <p:sp>
        <p:nvSpPr>
          <p:cNvPr id="248" name="Shape 248"/>
          <p:cNvSpPr txBox="1">
            <a:spLocks noGrp="1"/>
          </p:cNvSpPr>
          <p:nvPr>
            <p:ph type="sldNum" idx="12"/>
          </p:nvPr>
        </p:nvSpPr>
        <p:spPr>
          <a:xfrm>
            <a:off x="8708567" y="6529848"/>
            <a:ext cx="370115" cy="21929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Edwin A Stevens Hall">
    <p:spTree>
      <p:nvGrpSpPr>
        <p:cNvPr id="1" name="Shape 29"/>
        <p:cNvGrpSpPr/>
        <p:nvPr/>
      </p:nvGrpSpPr>
      <p:grpSpPr>
        <a:xfrm>
          <a:off x="0" y="0"/>
          <a:ext cx="0" cy="0"/>
          <a:chOff x="0" y="0"/>
          <a:chExt cx="0" cy="0"/>
        </a:xfrm>
      </p:grpSpPr>
      <p:pic>
        <p:nvPicPr>
          <p:cNvPr id="30" name="Shape 30"/>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1" name="Shape 31"/>
          <p:cNvSpPr txBox="1">
            <a:spLocks noGrp="1"/>
          </p:cNvSpPr>
          <p:nvPr>
            <p:ph type="body" idx="1"/>
          </p:nvPr>
        </p:nvSpPr>
        <p:spPr>
          <a:xfrm>
            <a:off x="123825" y="1364341"/>
            <a:ext cx="5776231" cy="201023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1" i="0" u="none" strike="noStrike" cap="none">
                <a:solidFill>
                  <a:schemeClr val="dk1"/>
                </a:solidFill>
                <a:latin typeface="Questrial"/>
                <a:ea typeface="Questrial"/>
                <a:cs typeface="Questrial"/>
                <a:sym typeface="Questrial"/>
              </a:defRPr>
            </a:lvl1pPr>
            <a:lvl2pPr marL="742950" marR="0" lvl="1" indent="4254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3810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115888" y="4898571"/>
            <a:ext cx="5784169" cy="1256166"/>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chemeClr val="dk1"/>
              </a:buClr>
              <a:buFont typeface="Arial"/>
              <a:buNone/>
              <a:defRPr sz="1800" b="0" i="0"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body" idx="3"/>
          </p:nvPr>
        </p:nvSpPr>
        <p:spPr>
          <a:xfrm>
            <a:off x="123825" y="3512457"/>
            <a:ext cx="5776231" cy="1204686"/>
          </a:xfrm>
          <a:prstGeom prst="rect">
            <a:avLst/>
          </a:prstGeom>
          <a:noFill/>
          <a:ln>
            <a:noFill/>
          </a:ln>
        </p:spPr>
        <p:txBody>
          <a:bodyPr lIns="91425" tIns="91425" rIns="91425" bIns="91425" anchor="t" anchorCtr="0"/>
          <a:lstStyle>
            <a:lvl1pPr marL="0" marR="0" lvl="0" indent="0" algn="l" rtl="0">
              <a:lnSpc>
                <a:spcPct val="100000"/>
              </a:lnSpc>
              <a:spcBef>
                <a:spcPts val="480"/>
              </a:spcBef>
              <a:spcAft>
                <a:spcPts val="0"/>
              </a:spcAft>
              <a:buClr>
                <a:schemeClr val="dk1"/>
              </a:buClr>
              <a:buFont typeface="Arial"/>
              <a:buNone/>
              <a:defRPr sz="2400" b="0" i="1"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4" name="Shape 34"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35" name="Shape 35" descr="CoverSlide_Footer_03.png"/>
          <p:cNvPicPr preferRelativeResize="0"/>
          <p:nvPr/>
        </p:nvPicPr>
        <p:blipFill rotWithShape="1">
          <a:blip r:embed="rId4">
            <a:alphaModFix/>
          </a:blip>
          <a:srcRect/>
          <a:stretch/>
        </p:blipFill>
        <p:spPr>
          <a:xfrm>
            <a:off x="0" y="6272782"/>
            <a:ext cx="9144000" cy="585215"/>
          </a:xfrm>
          <a:prstGeom prst="rect">
            <a:avLst/>
          </a:prstGeom>
          <a:noFill/>
          <a:ln>
            <a:noFill/>
          </a:ln>
        </p:spPr>
      </p:pic>
      <p:pic>
        <p:nvPicPr>
          <p:cNvPr id="36" name="Shape 36" descr="Stevens-Official-PMSColor-R.eps"/>
          <p:cNvPicPr preferRelativeResize="0"/>
          <p:nvPr/>
        </p:nvPicPr>
        <p:blipFill rotWithShape="1">
          <a:blip r:embed="rId5">
            <a:alphaModFix/>
          </a:blip>
          <a:srcRect/>
          <a:stretch/>
        </p:blipFill>
        <p:spPr>
          <a:xfrm>
            <a:off x="235857" y="283029"/>
            <a:ext cx="1934028" cy="828869"/>
          </a:xfrm>
          <a:prstGeom prst="rect">
            <a:avLst/>
          </a:prstGeom>
          <a:noFill/>
          <a:ln>
            <a:noFill/>
          </a:ln>
        </p:spPr>
      </p:pic>
      <p:sp>
        <p:nvSpPr>
          <p:cNvPr id="37" name="Shape 37"/>
          <p:cNvSpPr txBox="1">
            <a:spLocks noGrp="1"/>
          </p:cNvSpPr>
          <p:nvPr>
            <p:ph type="ftr" idx="11"/>
          </p:nvPr>
        </p:nvSpPr>
        <p:spPr>
          <a:xfrm>
            <a:off x="6047030" y="6520371"/>
            <a:ext cx="2938211" cy="20110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12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mpus Aerial 2">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0" name="Shape 40"/>
          <p:cNvSpPr txBox="1">
            <a:spLocks noGrp="1"/>
          </p:cNvSpPr>
          <p:nvPr>
            <p:ph type="body" idx="1"/>
          </p:nvPr>
        </p:nvSpPr>
        <p:spPr>
          <a:xfrm>
            <a:off x="123825" y="1364341"/>
            <a:ext cx="5776231" cy="201023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1" i="0" u="none" strike="noStrike" cap="none">
                <a:solidFill>
                  <a:schemeClr val="dk1"/>
                </a:solidFill>
                <a:latin typeface="Questrial"/>
                <a:ea typeface="Questrial"/>
                <a:cs typeface="Questrial"/>
                <a:sym typeface="Questrial"/>
              </a:defRPr>
            </a:lvl1pPr>
            <a:lvl2pPr marL="742950" marR="0" lvl="1" indent="4254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3810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2"/>
          </p:nvPr>
        </p:nvSpPr>
        <p:spPr>
          <a:xfrm>
            <a:off x="115888" y="4898571"/>
            <a:ext cx="5784169" cy="1256166"/>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chemeClr val="dk1"/>
              </a:buClr>
              <a:buFont typeface="Arial"/>
              <a:buNone/>
              <a:defRPr sz="1800" b="0" i="0"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body" idx="3"/>
          </p:nvPr>
        </p:nvSpPr>
        <p:spPr>
          <a:xfrm>
            <a:off x="123825" y="3512457"/>
            <a:ext cx="5776231" cy="1204686"/>
          </a:xfrm>
          <a:prstGeom prst="rect">
            <a:avLst/>
          </a:prstGeom>
          <a:noFill/>
          <a:ln>
            <a:noFill/>
          </a:ln>
        </p:spPr>
        <p:txBody>
          <a:bodyPr lIns="91425" tIns="91425" rIns="91425" bIns="91425" anchor="t" anchorCtr="0"/>
          <a:lstStyle>
            <a:lvl1pPr marL="0" marR="0" lvl="0" indent="0" algn="l" rtl="0">
              <a:lnSpc>
                <a:spcPct val="100000"/>
              </a:lnSpc>
              <a:spcBef>
                <a:spcPts val="480"/>
              </a:spcBef>
              <a:spcAft>
                <a:spcPts val="0"/>
              </a:spcAft>
              <a:buClr>
                <a:schemeClr val="dk1"/>
              </a:buClr>
              <a:buFont typeface="Arial"/>
              <a:buNone/>
              <a:defRPr sz="2400" b="0" i="1"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3" name="Shape 43"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44" name="Shape 44" descr="CoverSlide_Footer_03.png"/>
          <p:cNvPicPr preferRelativeResize="0"/>
          <p:nvPr/>
        </p:nvPicPr>
        <p:blipFill rotWithShape="1">
          <a:blip r:embed="rId4">
            <a:alphaModFix/>
          </a:blip>
          <a:srcRect/>
          <a:stretch/>
        </p:blipFill>
        <p:spPr>
          <a:xfrm>
            <a:off x="0" y="6272782"/>
            <a:ext cx="9144000" cy="585215"/>
          </a:xfrm>
          <a:prstGeom prst="rect">
            <a:avLst/>
          </a:prstGeom>
          <a:noFill/>
          <a:ln>
            <a:noFill/>
          </a:ln>
        </p:spPr>
      </p:pic>
      <p:pic>
        <p:nvPicPr>
          <p:cNvPr id="45" name="Shape 45" descr="Stevens-Official-PMSColor-R.eps"/>
          <p:cNvPicPr preferRelativeResize="0"/>
          <p:nvPr/>
        </p:nvPicPr>
        <p:blipFill rotWithShape="1">
          <a:blip r:embed="rId5">
            <a:alphaModFix/>
          </a:blip>
          <a:srcRect/>
          <a:stretch/>
        </p:blipFill>
        <p:spPr>
          <a:xfrm>
            <a:off x="235857" y="283029"/>
            <a:ext cx="1934028" cy="828869"/>
          </a:xfrm>
          <a:prstGeom prst="rect">
            <a:avLst/>
          </a:prstGeom>
          <a:noFill/>
          <a:ln>
            <a:noFill/>
          </a:ln>
        </p:spPr>
      </p:pic>
      <p:sp>
        <p:nvSpPr>
          <p:cNvPr id="46" name="Shape 46"/>
          <p:cNvSpPr txBox="1">
            <a:spLocks noGrp="1"/>
          </p:cNvSpPr>
          <p:nvPr>
            <p:ph type="ftr" idx="11"/>
          </p:nvPr>
        </p:nvSpPr>
        <p:spPr>
          <a:xfrm>
            <a:off x="6047030" y="6520371"/>
            <a:ext cx="2938211" cy="20110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12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mpus Aerial 3">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9" name="Shape 49"/>
          <p:cNvSpPr txBox="1">
            <a:spLocks noGrp="1"/>
          </p:cNvSpPr>
          <p:nvPr>
            <p:ph type="body" idx="1"/>
          </p:nvPr>
        </p:nvSpPr>
        <p:spPr>
          <a:xfrm>
            <a:off x="123825" y="1364341"/>
            <a:ext cx="5776231" cy="201023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1" i="0" u="none" strike="noStrike" cap="none">
                <a:solidFill>
                  <a:schemeClr val="dk1"/>
                </a:solidFill>
                <a:latin typeface="Questrial"/>
                <a:ea typeface="Questrial"/>
                <a:cs typeface="Questrial"/>
                <a:sym typeface="Questrial"/>
              </a:defRPr>
            </a:lvl1pPr>
            <a:lvl2pPr marL="742950" marR="0" lvl="1" indent="4254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3810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body" idx="2"/>
          </p:nvPr>
        </p:nvSpPr>
        <p:spPr>
          <a:xfrm>
            <a:off x="115888" y="4898571"/>
            <a:ext cx="5784169" cy="1256166"/>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chemeClr val="dk1"/>
              </a:buClr>
              <a:buFont typeface="Arial"/>
              <a:buNone/>
              <a:defRPr sz="1800" b="0" i="0"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body" idx="3"/>
          </p:nvPr>
        </p:nvSpPr>
        <p:spPr>
          <a:xfrm>
            <a:off x="123825" y="3512457"/>
            <a:ext cx="5776231" cy="1204686"/>
          </a:xfrm>
          <a:prstGeom prst="rect">
            <a:avLst/>
          </a:prstGeom>
          <a:noFill/>
          <a:ln>
            <a:noFill/>
          </a:ln>
        </p:spPr>
        <p:txBody>
          <a:bodyPr lIns="91425" tIns="91425" rIns="91425" bIns="91425" anchor="t" anchorCtr="0"/>
          <a:lstStyle>
            <a:lvl1pPr marL="0" marR="0" lvl="0" indent="0" algn="l" rtl="0">
              <a:lnSpc>
                <a:spcPct val="100000"/>
              </a:lnSpc>
              <a:spcBef>
                <a:spcPts val="480"/>
              </a:spcBef>
              <a:spcAft>
                <a:spcPts val="0"/>
              </a:spcAft>
              <a:buClr>
                <a:schemeClr val="dk1"/>
              </a:buClr>
              <a:buFont typeface="Arial"/>
              <a:buNone/>
              <a:defRPr sz="2400" b="0" i="1"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2" name="Shape 52"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53" name="Shape 53" descr="CoverSlide_Footer_03.png"/>
          <p:cNvPicPr preferRelativeResize="0"/>
          <p:nvPr/>
        </p:nvPicPr>
        <p:blipFill rotWithShape="1">
          <a:blip r:embed="rId4">
            <a:alphaModFix/>
          </a:blip>
          <a:srcRect/>
          <a:stretch/>
        </p:blipFill>
        <p:spPr>
          <a:xfrm>
            <a:off x="0" y="6272782"/>
            <a:ext cx="9144000" cy="585215"/>
          </a:xfrm>
          <a:prstGeom prst="rect">
            <a:avLst/>
          </a:prstGeom>
          <a:noFill/>
          <a:ln>
            <a:noFill/>
          </a:ln>
        </p:spPr>
      </p:pic>
      <p:pic>
        <p:nvPicPr>
          <p:cNvPr id="54" name="Shape 54" descr="Stevens-Official-PMSColor-R.eps"/>
          <p:cNvPicPr preferRelativeResize="0"/>
          <p:nvPr/>
        </p:nvPicPr>
        <p:blipFill rotWithShape="1">
          <a:blip r:embed="rId5">
            <a:alphaModFix/>
          </a:blip>
          <a:srcRect/>
          <a:stretch/>
        </p:blipFill>
        <p:spPr>
          <a:xfrm>
            <a:off x="235857" y="283029"/>
            <a:ext cx="1934028" cy="828869"/>
          </a:xfrm>
          <a:prstGeom prst="rect">
            <a:avLst/>
          </a:prstGeom>
          <a:noFill/>
          <a:ln>
            <a:noFill/>
          </a:ln>
        </p:spPr>
      </p:pic>
      <p:sp>
        <p:nvSpPr>
          <p:cNvPr id="55" name="Shape 55"/>
          <p:cNvSpPr txBox="1">
            <a:spLocks noGrp="1"/>
          </p:cNvSpPr>
          <p:nvPr>
            <p:ph type="ftr" idx="11"/>
          </p:nvPr>
        </p:nvSpPr>
        <p:spPr>
          <a:xfrm>
            <a:off x="6047030" y="6520371"/>
            <a:ext cx="2938211" cy="20110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12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mpus Aerial 4">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58" name="Shape 58"/>
          <p:cNvSpPr txBox="1">
            <a:spLocks noGrp="1"/>
          </p:cNvSpPr>
          <p:nvPr>
            <p:ph type="body" idx="1"/>
          </p:nvPr>
        </p:nvSpPr>
        <p:spPr>
          <a:xfrm>
            <a:off x="123825" y="1364341"/>
            <a:ext cx="5776231" cy="201023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1" i="0" u="none" strike="noStrike" cap="none">
                <a:solidFill>
                  <a:schemeClr val="dk1"/>
                </a:solidFill>
                <a:latin typeface="Questrial"/>
                <a:ea typeface="Questrial"/>
                <a:cs typeface="Questrial"/>
                <a:sym typeface="Questrial"/>
              </a:defRPr>
            </a:lvl1pPr>
            <a:lvl2pPr marL="742950" marR="0" lvl="1" indent="4254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3810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body" idx="2"/>
          </p:nvPr>
        </p:nvSpPr>
        <p:spPr>
          <a:xfrm>
            <a:off x="115888" y="4898571"/>
            <a:ext cx="5784169" cy="1256166"/>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0"/>
              </a:spcAft>
              <a:buClr>
                <a:schemeClr val="dk1"/>
              </a:buClr>
              <a:buFont typeface="Arial"/>
              <a:buNone/>
              <a:defRPr sz="1800" b="0" i="0"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body" idx="3"/>
          </p:nvPr>
        </p:nvSpPr>
        <p:spPr>
          <a:xfrm>
            <a:off x="123825" y="3512457"/>
            <a:ext cx="5776231" cy="1204686"/>
          </a:xfrm>
          <a:prstGeom prst="rect">
            <a:avLst/>
          </a:prstGeom>
          <a:noFill/>
          <a:ln>
            <a:noFill/>
          </a:ln>
        </p:spPr>
        <p:txBody>
          <a:bodyPr lIns="91425" tIns="91425" rIns="91425" bIns="91425" anchor="t" anchorCtr="0"/>
          <a:lstStyle>
            <a:lvl1pPr marL="0" marR="0" lvl="0" indent="0" algn="l" rtl="0">
              <a:lnSpc>
                <a:spcPct val="100000"/>
              </a:lnSpc>
              <a:spcBef>
                <a:spcPts val="480"/>
              </a:spcBef>
              <a:spcAft>
                <a:spcPts val="0"/>
              </a:spcAft>
              <a:buClr>
                <a:schemeClr val="dk1"/>
              </a:buClr>
              <a:buFont typeface="Arial"/>
              <a:buNone/>
              <a:defRPr sz="2400" b="0" i="1"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61" name="Shape 61"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62" name="Shape 62" descr="CoverSlide_Footer_03.png"/>
          <p:cNvPicPr preferRelativeResize="0"/>
          <p:nvPr/>
        </p:nvPicPr>
        <p:blipFill rotWithShape="1">
          <a:blip r:embed="rId4">
            <a:alphaModFix/>
          </a:blip>
          <a:srcRect/>
          <a:stretch/>
        </p:blipFill>
        <p:spPr>
          <a:xfrm>
            <a:off x="0" y="6272782"/>
            <a:ext cx="9144000" cy="585215"/>
          </a:xfrm>
          <a:prstGeom prst="rect">
            <a:avLst/>
          </a:prstGeom>
          <a:noFill/>
          <a:ln>
            <a:noFill/>
          </a:ln>
        </p:spPr>
      </p:pic>
      <p:pic>
        <p:nvPicPr>
          <p:cNvPr id="63" name="Shape 63" descr="Stevens-Official-PMSColor-R.eps"/>
          <p:cNvPicPr preferRelativeResize="0"/>
          <p:nvPr/>
        </p:nvPicPr>
        <p:blipFill rotWithShape="1">
          <a:blip r:embed="rId5">
            <a:alphaModFix/>
          </a:blip>
          <a:srcRect/>
          <a:stretch/>
        </p:blipFill>
        <p:spPr>
          <a:xfrm>
            <a:off x="235857" y="283029"/>
            <a:ext cx="1934028" cy="828869"/>
          </a:xfrm>
          <a:prstGeom prst="rect">
            <a:avLst/>
          </a:prstGeom>
          <a:noFill/>
          <a:ln>
            <a:noFill/>
          </a:ln>
        </p:spPr>
      </p:pic>
      <p:sp>
        <p:nvSpPr>
          <p:cNvPr id="64" name="Shape 64"/>
          <p:cNvSpPr txBox="1">
            <a:spLocks noGrp="1"/>
          </p:cNvSpPr>
          <p:nvPr>
            <p:ph type="ftr" idx="11"/>
          </p:nvPr>
        </p:nvSpPr>
        <p:spPr>
          <a:xfrm>
            <a:off x="6047030" y="6520371"/>
            <a:ext cx="2938211" cy="20110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12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bstract">
    <p:spTree>
      <p:nvGrpSpPr>
        <p:cNvPr id="1" name="Shape 65"/>
        <p:cNvGrpSpPr/>
        <p:nvPr/>
      </p:nvGrpSpPr>
      <p:grpSpPr>
        <a:xfrm>
          <a:off x="0" y="0"/>
          <a:ext cx="0" cy="0"/>
          <a:chOff x="0" y="0"/>
          <a:chExt cx="0" cy="0"/>
        </a:xfrm>
      </p:grpSpPr>
      <p:pic>
        <p:nvPicPr>
          <p:cNvPr id="66" name="Shape 66"/>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67" name="Shape 67"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68" name="Shape 68" descr="CoverSlide_Footer_03.png"/>
          <p:cNvPicPr preferRelativeResize="0"/>
          <p:nvPr/>
        </p:nvPicPr>
        <p:blipFill rotWithShape="1">
          <a:blip r:embed="rId4">
            <a:alphaModFix/>
          </a:blip>
          <a:srcRect/>
          <a:stretch/>
        </p:blipFill>
        <p:spPr>
          <a:xfrm>
            <a:off x="0" y="6272782"/>
            <a:ext cx="9144000" cy="585215"/>
          </a:xfrm>
          <a:prstGeom prst="rect">
            <a:avLst/>
          </a:prstGeom>
          <a:noFill/>
          <a:ln>
            <a:noFill/>
          </a:ln>
        </p:spPr>
      </p:pic>
      <p:sp>
        <p:nvSpPr>
          <p:cNvPr id="69" name="Shape 69"/>
          <p:cNvSpPr txBox="1">
            <a:spLocks noGrp="1"/>
          </p:cNvSpPr>
          <p:nvPr>
            <p:ph type="body" idx="1"/>
          </p:nvPr>
        </p:nvSpPr>
        <p:spPr>
          <a:xfrm>
            <a:off x="123825" y="1364340"/>
            <a:ext cx="6284231" cy="2714173"/>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dk1"/>
              </a:buClr>
              <a:buFont typeface="Arial"/>
              <a:buNone/>
              <a:defRPr sz="3200" b="1" i="0" u="none" strike="noStrike" cap="none">
                <a:solidFill>
                  <a:schemeClr val="dk1"/>
                </a:solidFill>
                <a:latin typeface="Questrial"/>
                <a:ea typeface="Questrial"/>
                <a:cs typeface="Questrial"/>
                <a:sym typeface="Questrial"/>
              </a:defRPr>
            </a:lvl1pPr>
            <a:lvl2pPr marL="742950" marR="0" lvl="1" indent="425450" algn="l" rtl="0">
              <a:lnSpc>
                <a:spcPct val="100000"/>
              </a:lnSpc>
              <a:spcBef>
                <a:spcPts val="560"/>
              </a:spcBef>
              <a:spcAft>
                <a:spcPts val="0"/>
              </a:spcAft>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381000"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body" idx="2"/>
          </p:nvPr>
        </p:nvSpPr>
        <p:spPr>
          <a:xfrm>
            <a:off x="123826" y="4209142"/>
            <a:ext cx="5014232" cy="1908629"/>
          </a:xfrm>
          <a:prstGeom prst="rect">
            <a:avLst/>
          </a:prstGeom>
          <a:noFill/>
          <a:ln>
            <a:noFill/>
          </a:ln>
        </p:spPr>
        <p:txBody>
          <a:bodyPr lIns="91425" tIns="91425" rIns="91425" bIns="91425" anchor="t" anchorCtr="0"/>
          <a:lstStyle>
            <a:lvl1pPr marL="0" marR="0" lvl="0" indent="0" algn="l" rtl="0">
              <a:lnSpc>
                <a:spcPct val="100000"/>
              </a:lnSpc>
              <a:spcBef>
                <a:spcPts val="440"/>
              </a:spcBef>
              <a:spcAft>
                <a:spcPts val="0"/>
              </a:spcAft>
              <a:buClr>
                <a:schemeClr val="dk1"/>
              </a:buClr>
              <a:buFont typeface="Arial"/>
              <a:buNone/>
              <a:defRPr sz="2200" b="0" i="1"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71" name="Shape 71" descr="Stevens-Official-PMSColor-R.eps"/>
          <p:cNvPicPr preferRelativeResize="0"/>
          <p:nvPr/>
        </p:nvPicPr>
        <p:blipFill rotWithShape="1">
          <a:blip r:embed="rId5">
            <a:alphaModFix/>
          </a:blip>
          <a:srcRect/>
          <a:stretch/>
        </p:blipFill>
        <p:spPr>
          <a:xfrm>
            <a:off x="235857" y="283029"/>
            <a:ext cx="1934028" cy="828869"/>
          </a:xfrm>
          <a:prstGeom prst="rect">
            <a:avLst/>
          </a:prstGeom>
          <a:noFill/>
          <a:ln>
            <a:noFill/>
          </a:ln>
        </p:spPr>
      </p:pic>
      <p:sp>
        <p:nvSpPr>
          <p:cNvPr id="72" name="Shape 72"/>
          <p:cNvSpPr txBox="1">
            <a:spLocks noGrp="1"/>
          </p:cNvSpPr>
          <p:nvPr>
            <p:ph type="body" idx="3"/>
          </p:nvPr>
        </p:nvSpPr>
        <p:spPr>
          <a:xfrm>
            <a:off x="5275942" y="4209142"/>
            <a:ext cx="3708400" cy="1909309"/>
          </a:xfrm>
          <a:prstGeom prst="rect">
            <a:avLst/>
          </a:prstGeom>
          <a:noFill/>
          <a:ln>
            <a:noFill/>
          </a:ln>
        </p:spPr>
        <p:txBody>
          <a:bodyPr lIns="91425" tIns="91425" rIns="91425" bIns="91425" anchor="t" anchorCtr="0"/>
          <a:lstStyle>
            <a:lvl1pPr marL="0" marR="0" lvl="0" indent="0" algn="r" rtl="0">
              <a:lnSpc>
                <a:spcPct val="100000"/>
              </a:lnSpc>
              <a:spcBef>
                <a:spcPts val="360"/>
              </a:spcBef>
              <a:spcAft>
                <a:spcPts val="0"/>
              </a:spcAft>
              <a:buClr>
                <a:schemeClr val="dk1"/>
              </a:buClr>
              <a:buFont typeface="Arial"/>
              <a:buNone/>
              <a:defRPr sz="1800" b="0" i="0" u="none" strike="noStrike" cap="none">
                <a:solidFill>
                  <a:schemeClr val="dk1"/>
                </a:solidFill>
                <a:latin typeface="Questrial"/>
                <a:ea typeface="Questrial"/>
                <a:cs typeface="Questrial"/>
                <a:sym typeface="Questrial"/>
              </a:defRPr>
            </a:lvl1pPr>
            <a:lvl2pPr marL="457200" marR="0" lvl="1" indent="0" algn="l" rtl="0">
              <a:lnSpc>
                <a:spcPct val="100000"/>
              </a:lnSpc>
              <a:spcBef>
                <a:spcPts val="560"/>
              </a:spcBef>
              <a:spcAft>
                <a:spcPts val="0"/>
              </a:spcAft>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ftr" idx="11"/>
          </p:nvPr>
        </p:nvSpPr>
        <p:spPr>
          <a:xfrm>
            <a:off x="6047030" y="6520371"/>
            <a:ext cx="2938211" cy="20110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12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Hanlon Lab">
    <p:spTree>
      <p:nvGrpSpPr>
        <p:cNvPr id="1" name="Shape 79"/>
        <p:cNvGrpSpPr/>
        <p:nvPr/>
      </p:nvGrpSpPr>
      <p:grpSpPr>
        <a:xfrm>
          <a:off x="0" y="0"/>
          <a:ext cx="0" cy="0"/>
          <a:chOff x="0" y="0"/>
          <a:chExt cx="0" cy="0"/>
        </a:xfrm>
      </p:grpSpPr>
      <p:pic>
        <p:nvPicPr>
          <p:cNvPr id="80" name="Shape 80"/>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81" name="Shape 81"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82" name="Shape 82"/>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83" name="Shape 83"/>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4" name="Shape 84"/>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o Mass Lab ">
    <p:spTree>
      <p:nvGrpSpPr>
        <p:cNvPr id="1" name="Shape 87"/>
        <p:cNvGrpSpPr/>
        <p:nvPr/>
      </p:nvGrpSpPr>
      <p:grpSpPr>
        <a:xfrm>
          <a:off x="0" y="0"/>
          <a:ext cx="0" cy="0"/>
          <a:chOff x="0" y="0"/>
          <a:chExt cx="0" cy="0"/>
        </a:xfrm>
      </p:grpSpPr>
      <p:pic>
        <p:nvPicPr>
          <p:cNvPr id="88" name="Shape 88"/>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89" name="Shape 89" descr="/Users/jasonrodriguez/Projects/Power Points/FINAL Template/images/images/PPT_Template_Header.png"/>
          <p:cNvPicPr preferRelativeResize="0"/>
          <p:nvPr/>
        </p:nvPicPr>
        <p:blipFill rotWithShape="1">
          <a:blip r:embed="rId3">
            <a:alphaModFix/>
          </a:blip>
          <a:srcRect/>
          <a:stretch/>
        </p:blipFill>
        <p:spPr>
          <a:xfrm>
            <a:off x="0" y="0"/>
            <a:ext cx="9144000" cy="975300"/>
          </a:xfrm>
          <a:prstGeom prst="rect">
            <a:avLst/>
          </a:prstGeom>
          <a:noFill/>
          <a:ln>
            <a:noFill/>
          </a:ln>
        </p:spPr>
      </p:pic>
      <p:pic>
        <p:nvPicPr>
          <p:cNvPr id="90" name="Shape 90"/>
          <p:cNvPicPr preferRelativeResize="0"/>
          <p:nvPr/>
        </p:nvPicPr>
        <p:blipFill rotWithShape="1">
          <a:blip r:embed="rId4">
            <a:alphaModFix/>
          </a:blip>
          <a:srcRect/>
          <a:stretch/>
        </p:blipFill>
        <p:spPr>
          <a:xfrm>
            <a:off x="0" y="6272782"/>
            <a:ext cx="9144000" cy="585299"/>
          </a:xfrm>
          <a:prstGeom prst="rect">
            <a:avLst/>
          </a:prstGeom>
          <a:noFill/>
          <a:ln>
            <a:noFill/>
          </a:ln>
        </p:spPr>
      </p:pic>
      <p:sp>
        <p:nvSpPr>
          <p:cNvPr id="91" name="Shape 91"/>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Questrial"/>
              <a:buNone/>
              <a:defRPr sz="3400" b="1" i="0" u="none" strike="noStrike" cap="none">
                <a:solidFill>
                  <a:schemeClr val="dk1"/>
                </a:solidFill>
                <a:latin typeface="Questrial"/>
                <a:ea typeface="Questrial"/>
                <a:cs typeface="Questrial"/>
                <a:sym typeface="Questrial"/>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92" name="Shape 92"/>
          <p:cNvSpPr txBox="1">
            <a:spLocks noGrp="1"/>
          </p:cNvSpPr>
          <p:nvPr>
            <p:ph type="body" idx="1"/>
          </p:nvPr>
        </p:nvSpPr>
        <p:spPr>
          <a:xfrm>
            <a:off x="227012" y="2558866"/>
            <a:ext cx="5649000" cy="3534900"/>
          </a:xfrm>
          <a:prstGeom prst="rect">
            <a:avLst/>
          </a:prstGeom>
          <a:noFill/>
          <a:ln>
            <a:noFill/>
          </a:ln>
        </p:spPr>
        <p:txBody>
          <a:bodyPr lIns="91425" tIns="91425" rIns="91425" bIns="91425" anchor="t" anchorCtr="0"/>
          <a:lstStyle>
            <a:lvl1pPr marL="285750" marR="0" lvl="0" indent="171450" algn="l" rtl="0">
              <a:lnSpc>
                <a:spcPct val="100000"/>
              </a:lnSpc>
              <a:spcBef>
                <a:spcPts val="0"/>
              </a:spcBef>
              <a:spcAft>
                <a:spcPts val="1200"/>
              </a:spcAft>
              <a:buClr>
                <a:schemeClr val="dk1"/>
              </a:buClr>
              <a:buSzPct val="100000"/>
              <a:buFont typeface="Arial"/>
              <a:buChar char="•"/>
              <a:defRPr sz="1800" b="0" i="0" u="none" strike="noStrike" cap="none">
                <a:solidFill>
                  <a:schemeClr val="dk1"/>
                </a:solidFill>
                <a:latin typeface="Questrial"/>
                <a:ea typeface="Questrial"/>
                <a:cs typeface="Questrial"/>
                <a:sym typeface="Questrial"/>
              </a:defRPr>
            </a:lvl1pPr>
            <a:lvl2pPr marL="742950" marR="0" lvl="1" indent="120650" algn="l" rtl="0">
              <a:lnSpc>
                <a:spcPct val="100000"/>
              </a:lnSpc>
              <a:spcBef>
                <a:spcPts val="0"/>
              </a:spcBef>
              <a:spcAft>
                <a:spcPts val="1200"/>
              </a:spcAft>
              <a:buClr>
                <a:schemeClr val="dk1"/>
              </a:buClr>
              <a:buSzPct val="100000"/>
              <a:buFont typeface="Arial"/>
              <a:buChar char="•"/>
              <a:defRPr sz="1600" b="0" i="0" u="none" strike="noStrike" cap="none">
                <a:solidFill>
                  <a:schemeClr val="dk1"/>
                </a:solidFill>
                <a:latin typeface="Questrial"/>
                <a:ea typeface="Questrial"/>
                <a:cs typeface="Questrial"/>
                <a:sym typeface="Questrial"/>
              </a:defRPr>
            </a:lvl2pPr>
            <a:lvl3pPr marL="1143000" marR="0" lvl="2" indent="127000" algn="l" rtl="0">
              <a:lnSpc>
                <a:spcPct val="100000"/>
              </a:lnSpc>
              <a:spcBef>
                <a:spcPts val="0"/>
              </a:spcBef>
              <a:spcAft>
                <a:spcPts val="1200"/>
              </a:spcAft>
              <a:buClr>
                <a:schemeClr val="dk1"/>
              </a:buClr>
              <a:buSzPct val="100000"/>
              <a:buFont typeface="Arial"/>
              <a:buChar char="•"/>
              <a:defRPr sz="1400" b="0" i="0" u="none" strike="noStrike" cap="none">
                <a:solidFill>
                  <a:schemeClr val="dk1"/>
                </a:solidFill>
                <a:latin typeface="Questrial"/>
                <a:ea typeface="Questrial"/>
                <a:cs typeface="Questrial"/>
                <a:sym typeface="Questrial"/>
              </a:defRPr>
            </a:lvl3pPr>
            <a:lvl4pPr marL="1657350" marR="0" lvl="3" indent="19050" algn="l" rtl="0">
              <a:lnSpc>
                <a:spcPct val="100000"/>
              </a:lnSpc>
              <a:spcBef>
                <a:spcPts val="0"/>
              </a:spcBef>
              <a:spcAft>
                <a:spcPts val="1200"/>
              </a:spcAft>
              <a:buClr>
                <a:schemeClr val="dk1"/>
              </a:buClr>
              <a:buSzPct val="100000"/>
              <a:buFont typeface="Arial"/>
              <a:buChar char="•"/>
              <a:defRPr sz="1200" b="0" i="0" u="none" strike="noStrike" cap="none">
                <a:solidFill>
                  <a:schemeClr val="dk1"/>
                </a:solidFill>
                <a:latin typeface="Questrial"/>
                <a:ea typeface="Questrial"/>
                <a:cs typeface="Questrial"/>
                <a:sym typeface="Questrial"/>
              </a:defRPr>
            </a:lvl4pPr>
            <a:lvl5pPr marL="2057400" marR="0" lvl="4" indent="25400" algn="l" rtl="0">
              <a:lnSpc>
                <a:spcPct val="100000"/>
              </a:lnSpc>
              <a:spcBef>
                <a:spcPts val="0"/>
              </a:spcBef>
              <a:spcAft>
                <a:spcPts val="1200"/>
              </a:spcAft>
              <a:buClr>
                <a:schemeClr val="dk1"/>
              </a:buClr>
              <a:buSzPct val="100000"/>
              <a:buFont typeface="Arial"/>
              <a:buChar char="•"/>
              <a:defRPr sz="10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body" idx="2"/>
          </p:nvPr>
        </p:nvSpPr>
        <p:spPr>
          <a:xfrm>
            <a:off x="227012" y="1585820"/>
            <a:ext cx="8691600" cy="804899"/>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Arial"/>
              <a:buNone/>
              <a:defRPr sz="2400" b="0" i="0" u="none" strike="noStrike" cap="none">
                <a:solidFill>
                  <a:schemeClr val="dk1"/>
                </a:solidFill>
                <a:latin typeface="Questrial"/>
                <a:ea typeface="Questrial"/>
                <a:cs typeface="Questrial"/>
                <a:sym typeface="Questrial"/>
              </a:defRPr>
            </a:lvl1pPr>
            <a:lvl2pPr marL="742950" marR="0" lvl="1" indent="273050" algn="l" rtl="0">
              <a:lnSpc>
                <a:spcPct val="100000"/>
              </a:lnSpc>
              <a:spcBef>
                <a:spcPts val="440"/>
              </a:spcBef>
              <a:spcAft>
                <a:spcPts val="0"/>
              </a:spcAft>
              <a:buClr>
                <a:schemeClr val="dk1"/>
              </a:buClr>
              <a:buSzPct val="100000"/>
              <a:buFont typeface="Arial"/>
              <a:buChar char="–"/>
              <a:defRPr sz="2200" b="0" i="0" u="none" strike="noStrike" cap="none">
                <a:solidFill>
                  <a:schemeClr val="dk1"/>
                </a:solidFill>
                <a:latin typeface="Questrial"/>
                <a:ea typeface="Questrial"/>
                <a:cs typeface="Questrial"/>
                <a:sym typeface="Questrial"/>
              </a:defRPr>
            </a:lvl2pPr>
            <a:lvl3pPr marL="914400" marR="0" lvl="2"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3pPr>
            <a:lvl4pPr marL="1371600" marR="0" lvl="3"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4pPr>
            <a:lvl5pPr marL="1828800" marR="0" lvl="4" indent="0" algn="l" rtl="0">
              <a:lnSpc>
                <a:spcPct val="100000"/>
              </a:lnSpc>
              <a:spcBef>
                <a:spcPts val="540"/>
              </a:spcBef>
              <a:spcAft>
                <a:spcPts val="0"/>
              </a:spcAft>
              <a:buClr>
                <a:schemeClr val="dk1"/>
              </a:buClr>
              <a:buFont typeface="Arial"/>
              <a:buNone/>
              <a:defRPr sz="2700" b="0" i="0" u="none" strike="noStrike" cap="none">
                <a:solidFill>
                  <a:schemeClr val="dk1"/>
                </a:solidFill>
                <a:latin typeface="Questrial"/>
                <a:ea typeface="Questrial"/>
                <a:cs typeface="Questrial"/>
                <a:sym typeface="Questrial"/>
              </a:defRPr>
            </a:lvl5pPr>
            <a:lvl6pPr marL="2514600" marR="0" lvl="5"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79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8708567" y="6529848"/>
            <a:ext cx="370200" cy="2192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image" Target="../media/image11.png"/><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image" Target="../media/image12.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ftr" idx="11"/>
          </p:nvPr>
        </p:nvSpPr>
        <p:spPr>
          <a:xfrm>
            <a:off x="6047030" y="6520371"/>
            <a:ext cx="2938211" cy="201103"/>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888888"/>
              </a:buClr>
              <a:buFont typeface="Questrial"/>
              <a:buNone/>
              <a:defRPr sz="1200" b="0" i="0" u="none" strike="noStrike" cap="none">
                <a:solidFill>
                  <a:srgbClr val="888888"/>
                </a:solidFill>
                <a:latin typeface="Questrial"/>
                <a:ea typeface="Questrial"/>
                <a:cs typeface="Questrial"/>
                <a:sym typeface="Questrial"/>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21">
            <a:alphaModFix/>
          </a:blip>
          <a:srcRect/>
          <a:stretch/>
        </p:blipFill>
        <p:spPr>
          <a:xfrm>
            <a:off x="0" y="6272782"/>
            <a:ext cx="9144000" cy="585299"/>
          </a:xfrm>
          <a:prstGeom prst="rect">
            <a:avLst/>
          </a:prstGeom>
          <a:noFill/>
          <a:ln>
            <a:noFill/>
          </a:ln>
        </p:spPr>
      </p:pic>
      <p:pic>
        <p:nvPicPr>
          <p:cNvPr id="76" name="Shape 76" descr="/Users/jasonrodriguez/Projects/Power Points/FINAL Template/images/images/PPT_Template_Header.png"/>
          <p:cNvPicPr preferRelativeResize="0"/>
          <p:nvPr/>
        </p:nvPicPr>
        <p:blipFill rotWithShape="1">
          <a:blip r:embed="rId22">
            <a:alphaModFix/>
          </a:blip>
          <a:srcRect/>
          <a:stretch/>
        </p:blipFill>
        <p:spPr>
          <a:xfrm>
            <a:off x="0" y="0"/>
            <a:ext cx="9144000" cy="975300"/>
          </a:xfrm>
          <a:prstGeom prst="rect">
            <a:avLst/>
          </a:prstGeom>
          <a:noFill/>
          <a:ln>
            <a:noFill/>
          </a:ln>
        </p:spPr>
      </p:pic>
      <p:sp>
        <p:nvSpPr>
          <p:cNvPr id="77" name="Shape 77"/>
          <p:cNvSpPr txBox="1"/>
          <p:nvPr/>
        </p:nvSpPr>
        <p:spPr>
          <a:xfrm>
            <a:off x="227012" y="274637"/>
            <a:ext cx="7923600" cy="11430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Insert Slide Title Line 1</a:t>
            </a:r>
            <a:br>
              <a:rPr lang="en-US" sz="3400" b="1" i="0" u="none" strike="noStrike" cap="none">
                <a:solidFill>
                  <a:schemeClr val="dk1"/>
                </a:solidFill>
                <a:latin typeface="Questrial"/>
                <a:ea typeface="Questrial"/>
                <a:cs typeface="Questrial"/>
                <a:sym typeface="Questrial"/>
              </a:rPr>
            </a:br>
            <a:r>
              <a:rPr lang="en-US" sz="3400" b="1" i="0" u="none" strike="noStrike" cap="none">
                <a:solidFill>
                  <a:schemeClr val="dk1"/>
                </a:solidFill>
                <a:latin typeface="Questrial"/>
                <a:ea typeface="Questrial"/>
                <a:cs typeface="Questrial"/>
                <a:sym typeface="Questrial"/>
              </a:rPr>
              <a:t>Insert Slide Title Line 2</a:t>
            </a:r>
          </a:p>
        </p:txBody>
      </p:sp>
      <p:sp>
        <p:nvSpPr>
          <p:cNvPr id="78" name="Shape 78"/>
          <p:cNvSpPr txBox="1"/>
          <p:nvPr/>
        </p:nvSpPr>
        <p:spPr>
          <a:xfrm>
            <a:off x="227012" y="1585820"/>
            <a:ext cx="8691600" cy="8048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0" i="0" u="none" strike="noStrike" cap="none">
                <a:solidFill>
                  <a:schemeClr val="dk1"/>
                </a:solidFill>
                <a:latin typeface="Questrial"/>
                <a:ea typeface="Questrial"/>
                <a:cs typeface="Questrial"/>
                <a:sym typeface="Questrial"/>
              </a:rPr>
              <a:t>Insert Subhead Line 1</a:t>
            </a:r>
            <a:br>
              <a:rPr lang="en-US" sz="2400" b="0" i="0" u="none" strike="noStrike" cap="none">
                <a:solidFill>
                  <a:schemeClr val="dk1"/>
                </a:solidFill>
                <a:latin typeface="Questrial"/>
                <a:ea typeface="Questrial"/>
                <a:cs typeface="Questrial"/>
                <a:sym typeface="Questrial"/>
              </a:rPr>
            </a:br>
            <a:r>
              <a:rPr lang="en-US" sz="2400" b="0" i="0" u="none" strike="noStrike" cap="none">
                <a:solidFill>
                  <a:schemeClr val="dk1"/>
                </a:solidFill>
                <a:latin typeface="Questrial"/>
                <a:ea typeface="Questrial"/>
                <a:cs typeface="Questrial"/>
                <a:sym typeface="Questrial"/>
              </a:rPr>
              <a:t>Insert Subhead Line 2</a:t>
            </a: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pic>
        <p:nvPicPr>
          <p:cNvPr id="232" name="Shape 232"/>
          <p:cNvPicPr preferRelativeResize="0"/>
          <p:nvPr/>
        </p:nvPicPr>
        <p:blipFill rotWithShape="1">
          <a:blip r:embed="rId5">
            <a:alphaModFix/>
          </a:blip>
          <a:srcRect/>
          <a:stretch/>
        </p:blipFill>
        <p:spPr>
          <a:xfrm>
            <a:off x="0" y="6272782"/>
            <a:ext cx="9144000" cy="585215"/>
          </a:xfrm>
          <a:prstGeom prst="rect">
            <a:avLst/>
          </a:prstGeom>
          <a:noFill/>
          <a:ln>
            <a:noFill/>
          </a:ln>
        </p:spPr>
      </p:pic>
      <p:pic>
        <p:nvPicPr>
          <p:cNvPr id="233" name="Shape 233" descr="/Users/jasonrodriguez/Projects/Power Points/FINAL Template/images/images/PPT_Template_Header.png"/>
          <p:cNvPicPr preferRelativeResize="0"/>
          <p:nvPr/>
        </p:nvPicPr>
        <p:blipFill rotWithShape="1">
          <a:blip r:embed="rId6">
            <a:alphaModFix/>
          </a:blip>
          <a:srcRect/>
          <a:stretch/>
        </p:blipFill>
        <p:spPr>
          <a:xfrm>
            <a:off x="0" y="0"/>
            <a:ext cx="9144000" cy="975360"/>
          </a:xfrm>
          <a:prstGeom prst="rect">
            <a:avLst/>
          </a:prstGeom>
          <a:noFill/>
          <a:ln>
            <a:noFill/>
          </a:ln>
        </p:spPr>
      </p:pic>
      <p:sp>
        <p:nvSpPr>
          <p:cNvPr id="234" name="Shape 234"/>
          <p:cNvSpPr txBox="1">
            <a:spLocks noGrp="1"/>
          </p:cNvSpPr>
          <p:nvPr>
            <p:ph type="sldNum" idx="12"/>
          </p:nvPr>
        </p:nvSpPr>
        <p:spPr>
          <a:xfrm>
            <a:off x="8686800" y="6529848"/>
            <a:ext cx="407673" cy="22654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400" b="0" i="0" u="none" strike="noStrike" cap="none">
                <a:solidFill>
                  <a:schemeClr val="dk1"/>
                </a:solidFill>
                <a:latin typeface="Calibri"/>
                <a:ea typeface="Calibri"/>
                <a:cs typeface="Calibri"/>
                <a:sym typeface="Calibri"/>
              </a:rPr>
              <a:t>‹#›</a:t>
            </a:fld>
            <a:endParaRPr lang="en-US"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tat.ethz.ch/R-manual/R-devel/library/class/html/knn.html" TargetMode="External"/><Relationship Id="rId7" Type="http://schemas.openxmlformats.org/officeDocument/2006/relationships/hyperlink" Target="https://cran.r-project.org/web/packages/hexbin/index.html"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hyperlink" Target="https://cran.r-project.org/web/packages/rpart.plot/index.html" TargetMode="External"/><Relationship Id="rId5" Type="http://schemas.openxmlformats.org/officeDocument/2006/relationships/hyperlink" Target="https://cran.r-project.org/web/packages/rpart/index.html" TargetMode="External"/><Relationship Id="rId4" Type="http://schemas.openxmlformats.org/officeDocument/2006/relationships/hyperlink" Target="https://cran.r-project.or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4.jpg"/><Relationship Id="rId4" Type="http://schemas.openxmlformats.org/officeDocument/2006/relationships/image" Target="../media/image3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hyperlink" Target="http://mldata.org/repository/data/viewslug/datasets-uci-hypothyroid/"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998245" y="2074100"/>
            <a:ext cx="7147499" cy="1416298"/>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chemeClr val="dk1"/>
              </a:buClr>
              <a:buSzPct val="25000"/>
              <a:buFont typeface="Arial"/>
              <a:buNone/>
            </a:pPr>
            <a:endParaRPr sz="3200" b="1" i="0" u="none" strike="noStrike" cap="none">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chemeClr val="dk1"/>
              </a:buClr>
              <a:buSzPct val="25000"/>
              <a:buFont typeface="Arial"/>
              <a:buNone/>
            </a:pPr>
            <a:r>
              <a:rPr lang="en-US" sz="4800" b="1" i="0" u="none" strike="noStrike" cap="none">
                <a:solidFill>
                  <a:schemeClr val="dk1"/>
                </a:solidFill>
                <a:latin typeface="Questrial"/>
                <a:ea typeface="Questrial"/>
                <a:cs typeface="Questrial"/>
                <a:sym typeface="Questrial"/>
              </a:rPr>
              <a:t>Hypothyroid Prediction</a:t>
            </a:r>
          </a:p>
          <a:p>
            <a:pPr marL="0" marR="0" lvl="0" indent="0" algn="l" rtl="0">
              <a:lnSpc>
                <a:spcPct val="100000"/>
              </a:lnSpc>
              <a:spcBef>
                <a:spcPts val="0"/>
              </a:spcBef>
              <a:spcAft>
                <a:spcPts val="0"/>
              </a:spcAft>
              <a:buClr>
                <a:schemeClr val="dk1"/>
              </a:buClr>
              <a:buSzPct val="25000"/>
              <a:buFont typeface="Arial"/>
              <a:buNone/>
            </a:pPr>
            <a:endParaRPr sz="3200" b="1" i="0" u="none" strike="noStrike" cap="none">
              <a:solidFill>
                <a:schemeClr val="dk1"/>
              </a:solidFill>
              <a:latin typeface="Verdana"/>
              <a:ea typeface="Verdana"/>
              <a:cs typeface="Verdana"/>
              <a:sym typeface="Verdana"/>
            </a:endParaRPr>
          </a:p>
        </p:txBody>
      </p:sp>
      <p:sp>
        <p:nvSpPr>
          <p:cNvPr id="254" name="Shape 254"/>
          <p:cNvSpPr txBox="1">
            <a:spLocks noGrp="1"/>
          </p:cNvSpPr>
          <p:nvPr>
            <p:ph type="body" idx="3"/>
          </p:nvPr>
        </p:nvSpPr>
        <p:spPr>
          <a:xfrm>
            <a:off x="112275" y="5050150"/>
            <a:ext cx="7490700" cy="120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0" i="0" u="none" strike="noStrike" cap="none">
                <a:solidFill>
                  <a:schemeClr val="dk1"/>
                </a:solidFill>
                <a:latin typeface="Questrial"/>
                <a:ea typeface="Questrial"/>
                <a:cs typeface="Questrial"/>
                <a:sym typeface="Questrial"/>
              </a:rPr>
              <a:t>CS513-B Knowledge Discovery &amp; Data Mining</a:t>
            </a:r>
          </a:p>
          <a:p>
            <a:pPr marL="0" marR="0" lvl="0" indent="0" algn="l" rtl="0">
              <a:lnSpc>
                <a:spcPct val="100000"/>
              </a:lnSpc>
              <a:spcBef>
                <a:spcPts val="0"/>
              </a:spcBef>
              <a:spcAft>
                <a:spcPts val="0"/>
              </a:spcAft>
              <a:buClr>
                <a:schemeClr val="dk1"/>
              </a:buClr>
              <a:buSzPct val="25000"/>
              <a:buFont typeface="Arial"/>
              <a:buNone/>
            </a:pPr>
            <a:r>
              <a:rPr lang="en-US" sz="2400" b="0" i="1" u="none" strike="noStrike" cap="none">
                <a:solidFill>
                  <a:schemeClr val="dk1"/>
                </a:solidFill>
                <a:latin typeface="Questrial"/>
                <a:ea typeface="Questrial"/>
                <a:cs typeface="Questrial"/>
                <a:sym typeface="Questrial"/>
              </a:rPr>
              <a:t>Final Project , Fall ‘16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227000" y="274627"/>
            <a:ext cx="7923600" cy="573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Age Field</a:t>
            </a:r>
          </a:p>
        </p:txBody>
      </p:sp>
      <p:sp>
        <p:nvSpPr>
          <p:cNvPr id="319" name="Shape 319"/>
          <p:cNvSpPr txBox="1">
            <a:spLocks noGrp="1"/>
          </p:cNvSpPr>
          <p:nvPr>
            <p:ph type="body" idx="2"/>
          </p:nvPr>
        </p:nvSpPr>
        <p:spPr>
          <a:xfrm>
            <a:off x="227000" y="847702"/>
            <a:ext cx="8691600" cy="5730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b="0" i="0" u="none" strike="noStrike" cap="none">
                <a:solidFill>
                  <a:schemeClr val="dk1"/>
                </a:solidFill>
                <a:latin typeface="Questrial"/>
                <a:ea typeface="Questrial"/>
                <a:cs typeface="Questrial"/>
                <a:sym typeface="Questrial"/>
              </a:rPr>
              <a:t>We </a:t>
            </a:r>
            <a:r>
              <a:rPr lang="en-US"/>
              <a:t>h</a:t>
            </a:r>
            <a:r>
              <a:rPr lang="en-US" sz="2400" b="0" i="0" u="none" strike="noStrike" cap="none">
                <a:solidFill>
                  <a:schemeClr val="dk1"/>
                </a:solidFill>
                <a:latin typeface="Questrial"/>
                <a:ea typeface="Questrial"/>
                <a:cs typeface="Questrial"/>
                <a:sym typeface="Questrial"/>
              </a:rPr>
              <a:t>ave only age group from 15-80 </a:t>
            </a:r>
          </a:p>
        </p:txBody>
      </p:sp>
      <p:sp>
        <p:nvSpPr>
          <p:cNvPr id="320" name="Shape 320"/>
          <p:cNvSpPr txBox="1">
            <a:spLocks noGrp="1"/>
          </p:cNvSpPr>
          <p:nvPr>
            <p:ph type="sldNum" idx="12"/>
          </p:nvPr>
        </p:nvSpPr>
        <p:spPr>
          <a:xfrm>
            <a:off x="8708567" y="6529848"/>
            <a:ext cx="370200" cy="2192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pic>
        <p:nvPicPr>
          <p:cNvPr id="321" name="Shape 321" descr="age histogram-1.jpg"/>
          <p:cNvPicPr preferRelativeResize="0"/>
          <p:nvPr/>
        </p:nvPicPr>
        <p:blipFill>
          <a:blip r:embed="rId3">
            <a:alphaModFix/>
          </a:blip>
          <a:stretch>
            <a:fillRect/>
          </a:stretch>
        </p:blipFill>
        <p:spPr>
          <a:xfrm>
            <a:off x="0" y="1513024"/>
            <a:ext cx="4746350" cy="4654249"/>
          </a:xfrm>
          <a:prstGeom prst="rect">
            <a:avLst/>
          </a:prstGeom>
          <a:noFill/>
          <a:ln>
            <a:noFill/>
          </a:ln>
        </p:spPr>
      </p:pic>
      <p:pic>
        <p:nvPicPr>
          <p:cNvPr id="322" name="Shape 322" descr="age-kernel density.jpeg"/>
          <p:cNvPicPr preferRelativeResize="0"/>
          <p:nvPr/>
        </p:nvPicPr>
        <p:blipFill>
          <a:blip r:embed="rId4">
            <a:alphaModFix/>
          </a:blip>
          <a:stretch>
            <a:fillRect/>
          </a:stretch>
        </p:blipFill>
        <p:spPr>
          <a:xfrm>
            <a:off x="4746350" y="1513024"/>
            <a:ext cx="4332424" cy="4654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227012" y="274636"/>
            <a:ext cx="8702706" cy="5797570"/>
          </a:xfrm>
          <a:prstGeom prst="rect">
            <a:avLst/>
          </a:prstGeom>
          <a:noFill/>
          <a:ln>
            <a:noFill/>
          </a:ln>
        </p:spPr>
        <p:txBody>
          <a:bodyPr lIns="91425" tIns="91425" rIns="91425" bIns="91425" anchor="t" anchorCtr="0">
            <a:noAutofit/>
          </a:bodyPr>
          <a:lstStyle/>
          <a:p>
            <a:pPr marL="0" marR="0" lvl="0" indent="0" algn="just" rtl="0">
              <a:lnSpc>
                <a:spcPct val="100000"/>
              </a:lnSpc>
              <a:spcBef>
                <a:spcPts val="0"/>
              </a:spcBef>
              <a:spcAft>
                <a:spcPts val="0"/>
              </a:spcAft>
              <a:buClr>
                <a:schemeClr val="dk1"/>
              </a:buClr>
              <a:buSzPct val="25000"/>
              <a:buFont typeface="Questrial"/>
              <a:buNone/>
            </a:pPr>
            <a:r>
              <a:rPr lang="en-US" sz="9600" b="1" i="0" u="none" strike="noStrike" cap="none">
                <a:solidFill>
                  <a:schemeClr val="dk1"/>
                </a:solidFill>
                <a:latin typeface="Questrial"/>
                <a:ea typeface="Questrial"/>
                <a:cs typeface="Questrial"/>
                <a:sym typeface="Questrial"/>
              </a:rPr>
              <a:t> </a:t>
            </a:r>
          </a:p>
          <a:p>
            <a:pPr marL="0" marR="0" lvl="0" indent="0" algn="r" rtl="0">
              <a:lnSpc>
                <a:spcPct val="100000"/>
              </a:lnSpc>
              <a:spcBef>
                <a:spcPts val="0"/>
              </a:spcBef>
              <a:spcAft>
                <a:spcPts val="0"/>
              </a:spcAft>
              <a:buClr>
                <a:schemeClr val="dk1"/>
              </a:buClr>
              <a:buSzPct val="25000"/>
              <a:buFont typeface="Questrial"/>
              <a:buNone/>
            </a:pPr>
            <a:r>
              <a:rPr lang="en-US" sz="3600"/>
              <a:t>Majed Hariri</a:t>
            </a:r>
          </a:p>
          <a:p>
            <a:pPr marL="0" marR="0" lvl="0" indent="0" algn="r" rtl="0">
              <a:lnSpc>
                <a:spcPct val="100000"/>
              </a:lnSpc>
              <a:spcBef>
                <a:spcPts val="0"/>
              </a:spcBef>
              <a:spcAft>
                <a:spcPts val="0"/>
              </a:spcAft>
              <a:buClr>
                <a:schemeClr val="dk1"/>
              </a:buClr>
              <a:buSzPct val="25000"/>
              <a:buFont typeface="Questrial"/>
              <a:buNone/>
            </a:pPr>
            <a:r>
              <a:rPr lang="en-US" sz="6000" b="1" i="0" u="none" strike="noStrike" cap="none">
                <a:solidFill>
                  <a:schemeClr val="dk1"/>
                </a:solidFill>
                <a:latin typeface="Questrial"/>
                <a:ea typeface="Questrial"/>
                <a:cs typeface="Questrial"/>
                <a:sym typeface="Questrial"/>
              </a:rPr>
              <a:t>D</a:t>
            </a:r>
            <a:r>
              <a:rPr lang="en-US" sz="6000"/>
              <a:t>ata</a:t>
            </a:r>
            <a:r>
              <a:rPr lang="en-US" sz="6000" b="1" i="0" u="none" strike="noStrike" cap="none">
                <a:solidFill>
                  <a:schemeClr val="dk1"/>
                </a:solidFill>
                <a:latin typeface="Questrial"/>
                <a:ea typeface="Questrial"/>
                <a:cs typeface="Questrial"/>
                <a:sym typeface="Questrial"/>
              </a:rPr>
              <a:t> C</a:t>
            </a:r>
            <a:r>
              <a:rPr lang="en-US" sz="6000"/>
              <a:t>leaning</a:t>
            </a:r>
          </a:p>
        </p:txBody>
      </p:sp>
      <p:sp>
        <p:nvSpPr>
          <p:cNvPr id="328" name="Shape 328"/>
          <p:cNvSpPr txBox="1">
            <a:spLocks noGrp="1"/>
          </p:cNvSpPr>
          <p:nvPr>
            <p:ph type="sldNum" idx="12"/>
          </p:nvPr>
        </p:nvSpPr>
        <p:spPr>
          <a:xfrm>
            <a:off x="8708567" y="6529848"/>
            <a:ext cx="370200" cy="2192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                   Data Cleaning Process :</a:t>
            </a:r>
          </a:p>
        </p:txBody>
      </p:sp>
      <p:sp>
        <p:nvSpPr>
          <p:cNvPr id="334" name="Shape 334"/>
          <p:cNvSpPr txBox="1">
            <a:spLocks noGrp="1"/>
          </p:cNvSpPr>
          <p:nvPr>
            <p:ph type="body" idx="1"/>
          </p:nvPr>
        </p:nvSpPr>
        <p:spPr>
          <a:xfrm>
            <a:off x="0" y="2000233"/>
            <a:ext cx="9078766" cy="4145386"/>
          </a:xfrm>
          <a:prstGeom prst="rect">
            <a:avLst/>
          </a:prstGeom>
          <a:noFill/>
          <a:ln>
            <a:noFill/>
          </a:ln>
        </p:spPr>
        <p:txBody>
          <a:bodyPr lIns="91425" tIns="91425" rIns="91425" bIns="91425" anchor="t" anchorCtr="0">
            <a:noAutofit/>
          </a:bodyPr>
          <a:lstStyle/>
          <a:p>
            <a:pPr marL="285750" marR="0" lvl="0" indent="-19050" algn="l" rtl="0">
              <a:lnSpc>
                <a:spcPct val="90000"/>
              </a:lnSpc>
              <a:spcBef>
                <a:spcPts val="0"/>
              </a:spcBef>
              <a:spcAft>
                <a:spcPts val="0"/>
              </a:spcAft>
              <a:buClr>
                <a:schemeClr val="dk1"/>
              </a:buClr>
              <a:buSzPct val="100000"/>
              <a:buFont typeface="Questrial"/>
              <a:buChar char="•"/>
            </a:pPr>
            <a:r>
              <a:rPr lang="en-US" sz="1800" b="0" i="0" u="none" strike="noStrike" cap="none">
                <a:solidFill>
                  <a:schemeClr val="dk1"/>
                </a:solidFill>
                <a:latin typeface="Questrial"/>
                <a:ea typeface="Questrial"/>
                <a:cs typeface="Questrial"/>
                <a:sym typeface="Questrial"/>
              </a:rPr>
              <a:t>Deletion and replacement of null values by the use of  average values for the age filled .</a:t>
            </a:r>
          </a:p>
          <a:p>
            <a:pPr marL="285750" marR="0" lvl="0" indent="-19050" algn="l" rtl="0">
              <a:lnSpc>
                <a:spcPct val="90000"/>
              </a:lnSpc>
              <a:spcBef>
                <a:spcPts val="0"/>
              </a:spcBef>
              <a:spcAft>
                <a:spcPts val="0"/>
              </a:spcAft>
              <a:buClr>
                <a:schemeClr val="dk1"/>
              </a:buClr>
              <a:buSzPct val="100000"/>
              <a:buFont typeface="Questrial"/>
              <a:buNone/>
            </a:pPr>
            <a:endParaRPr sz="1800" b="0" i="0" u="none" strike="noStrike" cap="none">
              <a:solidFill>
                <a:schemeClr val="dk1"/>
              </a:solidFill>
              <a:latin typeface="Questrial"/>
              <a:ea typeface="Questrial"/>
              <a:cs typeface="Questrial"/>
              <a:sym typeface="Questrial"/>
            </a:endParaRPr>
          </a:p>
          <a:p>
            <a:pPr marL="285750" marR="0" lvl="0" indent="-19050" algn="l" rtl="0">
              <a:lnSpc>
                <a:spcPct val="90000"/>
              </a:lnSpc>
              <a:spcBef>
                <a:spcPts val="0"/>
              </a:spcBef>
              <a:spcAft>
                <a:spcPts val="0"/>
              </a:spcAft>
              <a:buClr>
                <a:schemeClr val="dk1"/>
              </a:buClr>
              <a:buSzPct val="100000"/>
              <a:buFont typeface="Questrial"/>
              <a:buNone/>
            </a:pPr>
            <a:endParaRPr sz="1800" b="0" i="0" u="none" strike="noStrike" cap="none">
              <a:solidFill>
                <a:schemeClr val="dk1"/>
              </a:solidFill>
              <a:latin typeface="Questrial"/>
              <a:ea typeface="Questrial"/>
              <a:cs typeface="Questrial"/>
              <a:sym typeface="Questrial"/>
            </a:endParaRPr>
          </a:p>
          <a:p>
            <a:pPr marL="0" marR="0" lvl="0" indent="0" algn="l" rtl="0">
              <a:lnSpc>
                <a:spcPct val="90000"/>
              </a:lnSpc>
              <a:spcBef>
                <a:spcPts val="0"/>
              </a:spcBef>
              <a:spcAft>
                <a:spcPts val="0"/>
              </a:spcAft>
              <a:buNone/>
            </a:pPr>
            <a:endParaRPr/>
          </a:p>
          <a:p>
            <a:pPr marL="285750" marR="0" lvl="0" indent="-19050" algn="l" rtl="0">
              <a:lnSpc>
                <a:spcPct val="90000"/>
              </a:lnSpc>
              <a:spcBef>
                <a:spcPts val="0"/>
              </a:spcBef>
              <a:spcAft>
                <a:spcPts val="0"/>
              </a:spcAft>
              <a:buClr>
                <a:schemeClr val="dk1"/>
              </a:buClr>
              <a:buSzPct val="100000"/>
              <a:buFont typeface="Questrial"/>
              <a:buChar char="•"/>
            </a:pPr>
            <a:r>
              <a:rPr lang="en-US" sz="1800" b="0" i="0" u="none" strike="noStrike" cap="none">
                <a:solidFill>
                  <a:schemeClr val="dk1"/>
                </a:solidFill>
                <a:latin typeface="Questrial"/>
                <a:ea typeface="Questrial"/>
                <a:cs typeface="Questrial"/>
                <a:sym typeface="Questrial"/>
              </a:rPr>
              <a:t>Deleted the null values for gender and other related fields.</a:t>
            </a:r>
          </a:p>
          <a:p>
            <a:pPr marL="285750" marR="0" lvl="0" indent="-19050" algn="l" rtl="0">
              <a:lnSpc>
                <a:spcPct val="90000"/>
              </a:lnSpc>
              <a:spcBef>
                <a:spcPts val="1200"/>
              </a:spcBef>
              <a:spcAft>
                <a:spcPts val="0"/>
              </a:spcAft>
              <a:buClr>
                <a:schemeClr val="dk1"/>
              </a:buClr>
              <a:buSzPct val="100000"/>
              <a:buFont typeface="Questrial"/>
              <a:buChar char="•"/>
            </a:pPr>
            <a:r>
              <a:rPr lang="en-US" sz="1800" b="0" i="0" u="none" strike="noStrike" cap="none">
                <a:solidFill>
                  <a:schemeClr val="dk1"/>
                </a:solidFill>
                <a:latin typeface="Questrial"/>
                <a:ea typeface="Questrial"/>
                <a:cs typeface="Questrial"/>
                <a:sym typeface="Questrial"/>
              </a:rPr>
              <a:t>Initially the data consisted of various true /false values which we changed it to binary values  1 for true and 0 for false</a:t>
            </a:r>
          </a:p>
          <a:p>
            <a:pPr marL="285750" marR="0" lvl="0" indent="-19050" algn="l" rtl="0">
              <a:lnSpc>
                <a:spcPct val="90000"/>
              </a:lnSpc>
              <a:spcBef>
                <a:spcPts val="1200"/>
              </a:spcBef>
              <a:spcAft>
                <a:spcPts val="0"/>
              </a:spcAft>
              <a:buClr>
                <a:schemeClr val="dk1"/>
              </a:buClr>
              <a:buSzPct val="100000"/>
              <a:buFont typeface="Questrial"/>
              <a:buChar char="•"/>
            </a:pPr>
            <a:r>
              <a:rPr lang="en-US" sz="1800" b="0" i="0" u="none" strike="noStrike" cap="none">
                <a:solidFill>
                  <a:schemeClr val="dk1"/>
                </a:solidFill>
                <a:latin typeface="Questrial"/>
                <a:ea typeface="Questrial"/>
                <a:cs typeface="Questrial"/>
                <a:sym typeface="Questrial"/>
              </a:rPr>
              <a:t>Divides the age group into four zones.</a:t>
            </a:r>
          </a:p>
          <a:p>
            <a:pPr marL="285750" marR="0" lvl="0" indent="-19050" algn="l" rtl="0">
              <a:lnSpc>
                <a:spcPct val="90000"/>
              </a:lnSpc>
              <a:spcBef>
                <a:spcPts val="1200"/>
              </a:spcBef>
              <a:spcAft>
                <a:spcPts val="0"/>
              </a:spcAft>
              <a:buClr>
                <a:schemeClr val="dk1"/>
              </a:buClr>
              <a:buSzPct val="100000"/>
              <a:buFont typeface="Questrial"/>
              <a:buChar char="•"/>
            </a:pPr>
            <a:r>
              <a:rPr lang="en-US" sz="1800" b="0" i="0" u="none" strike="noStrike" cap="none">
                <a:solidFill>
                  <a:schemeClr val="dk1"/>
                </a:solidFill>
                <a:latin typeface="Questrial"/>
                <a:ea typeface="Questrial"/>
                <a:cs typeface="Questrial"/>
                <a:sym typeface="Questrial"/>
              </a:rPr>
              <a:t>Separated all the values on all other attributes on the basis of quartiles in 4 zones</a:t>
            </a:r>
          </a:p>
        </p:txBody>
      </p:sp>
      <p:sp>
        <p:nvSpPr>
          <p:cNvPr id="335" name="Shape 335"/>
          <p:cNvSpPr txBox="1">
            <a:spLocks noGrp="1"/>
          </p:cNvSpPr>
          <p:nvPr>
            <p:ph type="body" idx="2"/>
          </p:nvPr>
        </p:nvSpPr>
        <p:spPr>
          <a:xfrm>
            <a:off x="0" y="857233"/>
            <a:ext cx="8691600" cy="1213205"/>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200" b="0" i="0" u="none" strike="noStrike" cap="none">
                <a:solidFill>
                  <a:schemeClr val="dk1"/>
                </a:solidFill>
                <a:latin typeface="Questrial"/>
                <a:ea typeface="Questrial"/>
                <a:cs typeface="Questrial"/>
                <a:sym typeface="Questrial"/>
              </a:rPr>
              <a:t>We had a challenge to convert String to numbers, and divide existing fields into zones.</a:t>
            </a:r>
          </a:p>
        </p:txBody>
      </p:sp>
      <p:sp>
        <p:nvSpPr>
          <p:cNvPr id="336" name="Shape 336"/>
          <p:cNvSpPr txBox="1">
            <a:spLocks noGrp="1"/>
          </p:cNvSpPr>
          <p:nvPr>
            <p:ph type="sldNum" idx="12"/>
          </p:nvPr>
        </p:nvSpPr>
        <p:spPr>
          <a:xfrm>
            <a:off x="8708567" y="6529848"/>
            <a:ext cx="370200" cy="2192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pic>
        <p:nvPicPr>
          <p:cNvPr id="337" name="Shape 337"/>
          <p:cNvPicPr preferRelativeResize="0"/>
          <p:nvPr/>
        </p:nvPicPr>
        <p:blipFill rotWithShape="1">
          <a:blip r:embed="rId3">
            <a:alphaModFix/>
          </a:blip>
          <a:srcRect t="42588"/>
          <a:stretch/>
        </p:blipFill>
        <p:spPr>
          <a:xfrm>
            <a:off x="527825" y="2857225"/>
            <a:ext cx="6766200" cy="37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227000" y="274630"/>
            <a:ext cx="7923600" cy="613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Data Cleaning Continue</a:t>
            </a:r>
          </a:p>
        </p:txBody>
      </p:sp>
      <p:sp>
        <p:nvSpPr>
          <p:cNvPr id="343" name="Shape 343"/>
          <p:cNvSpPr txBox="1">
            <a:spLocks noGrp="1"/>
          </p:cNvSpPr>
          <p:nvPr>
            <p:ph type="body" idx="1"/>
          </p:nvPr>
        </p:nvSpPr>
        <p:spPr>
          <a:xfrm>
            <a:off x="781150" y="888450"/>
            <a:ext cx="7470299" cy="5410500"/>
          </a:xfrm>
          <a:prstGeom prst="rect">
            <a:avLst/>
          </a:prstGeom>
          <a:noFill/>
          <a:ln>
            <a:noFill/>
          </a:ln>
        </p:spPr>
        <p:txBody>
          <a:bodyPr lIns="91425" tIns="45700" rIns="91425" bIns="45700" anchor="t" anchorCtr="0">
            <a:noAutofit/>
          </a:bodyPr>
          <a:lstStyle/>
          <a:p>
            <a:pPr marL="0" marR="0" lvl="0" indent="0" algn="l" rtl="0">
              <a:lnSpc>
                <a:spcPct val="150000"/>
              </a:lnSpc>
              <a:spcBef>
                <a:spcPts val="0"/>
              </a:spcBef>
              <a:spcAft>
                <a:spcPts val="0"/>
              </a:spcAft>
              <a:buClr>
                <a:schemeClr val="dk1"/>
              </a:buClr>
              <a:buSzPct val="25000"/>
              <a:buFont typeface="Arial"/>
              <a:buNone/>
            </a:pPr>
            <a:endParaRPr sz="1800" b="0" i="0" u="none" strike="noStrike" cap="none">
              <a:solidFill>
                <a:srgbClr val="000000"/>
              </a:solidFill>
              <a:latin typeface="Questrial"/>
              <a:ea typeface="Questrial"/>
              <a:cs typeface="Questrial"/>
              <a:sym typeface="Questrial"/>
            </a:endParaRPr>
          </a:p>
          <a:p>
            <a:pPr marL="0" marR="0" lvl="0" indent="0" algn="l" rtl="0">
              <a:lnSpc>
                <a:spcPct val="150000"/>
              </a:lnSpc>
              <a:spcBef>
                <a:spcPts val="0"/>
              </a:spcBef>
              <a:spcAft>
                <a:spcPts val="0"/>
              </a:spcAft>
              <a:buClr>
                <a:schemeClr val="dk1"/>
              </a:buClr>
              <a:buSzPct val="25000"/>
              <a:buFont typeface="Arial"/>
              <a:buNone/>
            </a:pPr>
            <a:r>
              <a:rPr lang="en-US" sz="1800" b="0" i="0" u="none" strike="noStrike" cap="none">
                <a:solidFill>
                  <a:srgbClr val="000000"/>
                </a:solidFill>
                <a:latin typeface="Questrial"/>
                <a:ea typeface="Questrial"/>
                <a:cs typeface="Questrial"/>
                <a:sym typeface="Questrial"/>
              </a:rPr>
              <a:t>Categorization and factorization were implemented to provide equal weightage to different variables</a:t>
            </a:r>
          </a:p>
          <a:p>
            <a:pPr marL="0" marR="0" lvl="0" indent="0" algn="l" rtl="0">
              <a:lnSpc>
                <a:spcPct val="150000"/>
              </a:lnSpc>
              <a:spcBef>
                <a:spcPts val="0"/>
              </a:spcBef>
              <a:spcAft>
                <a:spcPts val="0"/>
              </a:spcAft>
              <a:buClr>
                <a:schemeClr val="dk1"/>
              </a:buClr>
              <a:buSzPct val="25000"/>
              <a:buFont typeface="Arial"/>
              <a:buNone/>
            </a:pPr>
            <a:endParaRPr sz="1800" b="0" i="0" u="none" strike="noStrike" cap="none">
              <a:solidFill>
                <a:schemeClr val="dk1"/>
              </a:solidFill>
              <a:latin typeface="Questrial"/>
              <a:ea typeface="Questrial"/>
              <a:cs typeface="Questrial"/>
              <a:sym typeface="Questrial"/>
            </a:endParaRPr>
          </a:p>
          <a:p>
            <a:pPr marL="0" marR="0" lvl="0" indent="0" algn="l" rtl="0">
              <a:lnSpc>
                <a:spcPct val="150000"/>
              </a:lnSpc>
              <a:spcBef>
                <a:spcPts val="0"/>
              </a:spcBef>
              <a:spcAft>
                <a:spcPts val="0"/>
              </a:spcAft>
              <a:buClr>
                <a:schemeClr val="dk1"/>
              </a:buClr>
              <a:buSzPct val="25000"/>
              <a:buFont typeface="Arial"/>
              <a:buNone/>
            </a:pPr>
            <a:r>
              <a:rPr lang="en-US" sz="1800" b="0" i="0" u="none" strike="noStrike" cap="none">
                <a:solidFill>
                  <a:schemeClr val="dk1"/>
                </a:solidFill>
                <a:latin typeface="Questrial"/>
                <a:ea typeface="Questrial"/>
                <a:cs typeface="Questrial"/>
                <a:sym typeface="Questrial"/>
              </a:rPr>
              <a:t>age -&gt; zone1,zone2,zone3,zone4</a:t>
            </a:r>
          </a:p>
          <a:p>
            <a:pPr marL="0" marR="0" lvl="0" indent="0" algn="l" rtl="0">
              <a:lnSpc>
                <a:spcPct val="150000"/>
              </a:lnSpc>
              <a:spcBef>
                <a:spcPts val="0"/>
              </a:spcBef>
              <a:spcAft>
                <a:spcPts val="0"/>
              </a:spcAft>
              <a:buClr>
                <a:schemeClr val="dk1"/>
              </a:buClr>
              <a:buSzPct val="25000"/>
              <a:buFont typeface="Arial"/>
              <a:buNone/>
            </a:pPr>
            <a:r>
              <a:rPr lang="en-US" sz="1800" b="0" i="0" u="none" strike="noStrike" cap="none">
                <a:solidFill>
                  <a:schemeClr val="dk1"/>
                </a:solidFill>
                <a:latin typeface="Questrial"/>
                <a:ea typeface="Questrial"/>
                <a:cs typeface="Questrial"/>
                <a:sym typeface="Questrial"/>
              </a:rPr>
              <a:t>gender -&gt; gender_m, gender_f</a:t>
            </a:r>
          </a:p>
          <a:p>
            <a:pPr marL="0" marR="0" lvl="0" indent="0" algn="l" rtl="0">
              <a:lnSpc>
                <a:spcPct val="150000"/>
              </a:lnSpc>
              <a:spcBef>
                <a:spcPts val="0"/>
              </a:spcBef>
              <a:spcAft>
                <a:spcPts val="0"/>
              </a:spcAft>
              <a:buClr>
                <a:schemeClr val="dk1"/>
              </a:buClr>
              <a:buSzPct val="25000"/>
              <a:buFont typeface="Arial"/>
              <a:buNone/>
            </a:pPr>
            <a:r>
              <a:rPr lang="en-US" sz="1800" b="0" i="0" u="none" strike="noStrike" cap="none">
                <a:solidFill>
                  <a:schemeClr val="dk1"/>
                </a:solidFill>
                <a:latin typeface="Questrial"/>
                <a:ea typeface="Questrial"/>
                <a:cs typeface="Questrial"/>
                <a:sym typeface="Questrial"/>
              </a:rPr>
              <a:t>TSH_continuous -&gt;  zone1,zone2,zone3,zone4</a:t>
            </a:r>
          </a:p>
          <a:p>
            <a:pPr marL="0" marR="0" lvl="0" indent="0" algn="l" rtl="0">
              <a:lnSpc>
                <a:spcPct val="150000"/>
              </a:lnSpc>
              <a:spcBef>
                <a:spcPts val="0"/>
              </a:spcBef>
              <a:spcAft>
                <a:spcPts val="0"/>
              </a:spcAft>
              <a:buClr>
                <a:schemeClr val="dk1"/>
              </a:buClr>
              <a:buSzPct val="25000"/>
              <a:buFont typeface="Arial"/>
              <a:buNone/>
            </a:pPr>
            <a:r>
              <a:rPr lang="en-US" sz="1800" b="0" i="0" u="none" strike="noStrike" cap="none">
                <a:solidFill>
                  <a:schemeClr val="dk1"/>
                </a:solidFill>
                <a:latin typeface="Questrial"/>
                <a:ea typeface="Questrial"/>
                <a:cs typeface="Questrial"/>
                <a:sym typeface="Questrial"/>
              </a:rPr>
              <a:t>TT4_continuous -&gt; zone1,zone2,zone3,zone4</a:t>
            </a:r>
          </a:p>
          <a:p>
            <a:pPr marL="0" marR="0" lvl="0" indent="0" algn="l" rtl="0">
              <a:lnSpc>
                <a:spcPct val="150000"/>
              </a:lnSpc>
              <a:spcBef>
                <a:spcPts val="0"/>
              </a:spcBef>
              <a:spcAft>
                <a:spcPts val="0"/>
              </a:spcAft>
              <a:buClr>
                <a:schemeClr val="dk1"/>
              </a:buClr>
              <a:buSzPct val="25000"/>
              <a:buFont typeface="Arial"/>
              <a:buNone/>
            </a:pPr>
            <a:r>
              <a:rPr lang="en-US" sz="1800" b="0" i="0" u="none" strike="noStrike" cap="none">
                <a:solidFill>
                  <a:schemeClr val="dk1"/>
                </a:solidFill>
                <a:latin typeface="Questrial"/>
                <a:ea typeface="Questrial"/>
                <a:cs typeface="Questrial"/>
                <a:sym typeface="Questrial"/>
              </a:rPr>
              <a:t>T4U_continuous -&gt; zone1,zone2,zone3,zone4</a:t>
            </a:r>
          </a:p>
          <a:p>
            <a:pPr marL="0" marR="0" lvl="0" indent="0" algn="l" rtl="0">
              <a:lnSpc>
                <a:spcPct val="150000"/>
              </a:lnSpc>
              <a:spcBef>
                <a:spcPts val="0"/>
              </a:spcBef>
              <a:spcAft>
                <a:spcPts val="0"/>
              </a:spcAft>
              <a:buClr>
                <a:schemeClr val="dk1"/>
              </a:buClr>
              <a:buSzPct val="25000"/>
              <a:buFont typeface="Arial"/>
              <a:buNone/>
            </a:pPr>
            <a:r>
              <a:rPr lang="en-US" sz="1800" b="0" i="0" u="none" strike="noStrike" cap="none">
                <a:solidFill>
                  <a:schemeClr val="dk1"/>
                </a:solidFill>
                <a:latin typeface="Questrial"/>
                <a:ea typeface="Questrial"/>
                <a:cs typeface="Questrial"/>
                <a:sym typeface="Questrial"/>
              </a:rPr>
              <a:t>FTI_continoue -&gt; zone1,zone2,zone3,zone4</a:t>
            </a:r>
          </a:p>
          <a:p>
            <a:pPr marL="0" marR="0" lvl="0" indent="0" algn="l" rtl="0">
              <a:lnSpc>
                <a:spcPct val="150000"/>
              </a:lnSpc>
              <a:spcBef>
                <a:spcPts val="0"/>
              </a:spcBef>
              <a:spcAft>
                <a:spcPts val="0"/>
              </a:spcAft>
              <a:buClr>
                <a:schemeClr val="dk1"/>
              </a:buClr>
              <a:buSzPct val="25000"/>
              <a:buFont typeface="Arial"/>
              <a:buNone/>
            </a:pPr>
            <a:r>
              <a:rPr lang="en-US" sz="1800" b="0" i="0" u="none" strike="noStrike" cap="none">
                <a:solidFill>
                  <a:schemeClr val="dk1"/>
                </a:solidFill>
                <a:latin typeface="Questrial"/>
                <a:ea typeface="Questrial"/>
                <a:cs typeface="Questrial"/>
                <a:sym typeface="Questrial"/>
              </a:rPr>
              <a:t>predict_thyroid -&gt; 0 if no; 1 if yes</a:t>
            </a:r>
          </a:p>
        </p:txBody>
      </p:sp>
      <p:sp>
        <p:nvSpPr>
          <p:cNvPr id="344" name="Shape 344"/>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13</a:t>
            </a:fld>
            <a:endParaRPr lang="en-US" sz="1000" b="0" i="0" u="none" strike="noStrike" cap="none">
              <a:solidFill>
                <a:srgbClr val="888888"/>
              </a:solidFill>
              <a:latin typeface="Questrial"/>
              <a:ea typeface="Questrial"/>
              <a:cs typeface="Questrial"/>
              <a:sym typeface="Questrial"/>
            </a:endParaRPr>
          </a:p>
        </p:txBody>
      </p:sp>
      <p:pic>
        <p:nvPicPr>
          <p:cNvPr id="345" name="Shape 345"/>
          <p:cNvPicPr preferRelativeResize="0"/>
          <p:nvPr/>
        </p:nvPicPr>
        <p:blipFill rotWithShape="1">
          <a:blip r:embed="rId3">
            <a:alphaModFix/>
          </a:blip>
          <a:srcRect/>
          <a:stretch/>
        </p:blipFill>
        <p:spPr>
          <a:xfrm>
            <a:off x="5358808" y="2211572"/>
            <a:ext cx="3719957" cy="40873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a:spLocks noGrp="1"/>
          </p:cNvSpPr>
          <p:nvPr>
            <p:ph type="title"/>
          </p:nvPr>
        </p:nvSpPr>
        <p:spPr>
          <a:xfrm>
            <a:off x="227000" y="122230"/>
            <a:ext cx="7923600" cy="613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Data Cleaning</a:t>
            </a:r>
          </a:p>
        </p:txBody>
      </p:sp>
      <p:sp>
        <p:nvSpPr>
          <p:cNvPr id="351" name="Shape 351"/>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14</a:t>
            </a:fld>
            <a:endParaRPr lang="en-US" sz="1000" b="0" i="0" u="none" strike="noStrike" cap="none">
              <a:solidFill>
                <a:srgbClr val="888888"/>
              </a:solidFill>
              <a:latin typeface="Questrial"/>
              <a:ea typeface="Questrial"/>
              <a:cs typeface="Questrial"/>
              <a:sym typeface="Questrial"/>
            </a:endParaRPr>
          </a:p>
        </p:txBody>
      </p:sp>
      <p:graphicFrame>
        <p:nvGraphicFramePr>
          <p:cNvPr id="352" name="Shape 352"/>
          <p:cNvGraphicFramePr/>
          <p:nvPr/>
        </p:nvGraphicFramePr>
        <p:xfrm>
          <a:off x="952500" y="723900"/>
          <a:ext cx="3000000" cy="3000000"/>
        </p:xfrm>
        <a:graphic>
          <a:graphicData uri="http://schemas.openxmlformats.org/drawingml/2006/table">
            <a:tbl>
              <a:tblPr>
                <a:noFill/>
                <a:tableStyleId>{31D1BA55-D1A9-4549-A2FE-7B171866B778}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Relevant variables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Irrelevant variables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age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referral sources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gender</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tbg_continuous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sick</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b="1">
                          <a:latin typeface="Questrial"/>
                          <a:ea typeface="Questrial"/>
                          <a:cs typeface="Questrial"/>
                          <a:sym typeface="Questrial"/>
                        </a:rPr>
                        <a:t>tgb_measured</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pregnant</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69850" algn="l" rtl="0">
                        <a:lnSpc>
                          <a:spcPct val="100000"/>
                        </a:lnSpc>
                        <a:spcBef>
                          <a:spcPts val="0"/>
                        </a:spcBef>
                        <a:spcAft>
                          <a:spcPts val="0"/>
                        </a:spcAft>
                        <a:buClr>
                          <a:schemeClr val="dk1"/>
                        </a:buClr>
                        <a:buSzPct val="78571"/>
                        <a:buFont typeface="Arial"/>
                        <a:buNone/>
                      </a:pPr>
                      <a:r>
                        <a:rPr lang="en-US" b="1">
                          <a:latin typeface="Questrial"/>
                          <a:ea typeface="Questrial"/>
                          <a:cs typeface="Questrial"/>
                          <a:sym typeface="Questrial"/>
                        </a:rPr>
                        <a:t>psych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lithium</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rtl="0">
                        <a:spcBef>
                          <a:spcPts val="0"/>
                        </a:spcBef>
                        <a:buClr>
                          <a:schemeClr val="dk1"/>
                        </a:buClr>
                        <a:buSzPct val="78571"/>
                        <a:buFont typeface="Arial"/>
                        <a:buNone/>
                      </a:pPr>
                      <a:r>
                        <a:rPr lang="en-US" b="1">
                          <a:solidFill>
                            <a:schemeClr val="dk1"/>
                          </a:solidFill>
                          <a:latin typeface="Questrial"/>
                          <a:ea typeface="Questrial"/>
                          <a:cs typeface="Questrial"/>
                          <a:sym typeface="Questrial"/>
                        </a:rPr>
                        <a:t>I131_treatment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goitre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rtl="0">
                        <a:spcBef>
                          <a:spcPts val="0"/>
                        </a:spcBef>
                        <a:buClr>
                          <a:schemeClr val="dk1"/>
                        </a:buClr>
                        <a:buSzPct val="78571"/>
                        <a:buFont typeface="Arial"/>
                        <a:buNone/>
                      </a:pPr>
                      <a:r>
                        <a:rPr lang="en-US" b="1">
                          <a:solidFill>
                            <a:schemeClr val="dk1"/>
                          </a:solidFill>
                          <a:latin typeface="Questrial"/>
                          <a:ea typeface="Questrial"/>
                          <a:cs typeface="Questrial"/>
                          <a:sym typeface="Questrial"/>
                        </a:rPr>
                        <a:t>thyroid_surgery</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tumor</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rtl="0">
                        <a:spcBef>
                          <a:spcPts val="0"/>
                        </a:spcBef>
                        <a:buClr>
                          <a:schemeClr val="dk1"/>
                        </a:buClr>
                        <a:buSzPct val="78571"/>
                        <a:buFont typeface="Arial"/>
                        <a:buNone/>
                      </a:pPr>
                      <a:r>
                        <a:rPr lang="en-US" b="1">
                          <a:solidFill>
                            <a:schemeClr val="dk1"/>
                          </a:solidFill>
                          <a:latin typeface="Questrial"/>
                          <a:ea typeface="Questrial"/>
                          <a:cs typeface="Questrial"/>
                          <a:sym typeface="Questrial"/>
                        </a:rPr>
                        <a:t>on_antithyroid_medication</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THS_continuous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endParaRPr sz="1400" b="1" u="none" strike="noStrike" cap="none">
                        <a:latin typeface="Questrial"/>
                        <a:ea typeface="Questrial"/>
                        <a:cs typeface="Questrial"/>
                        <a:sym typeface="Questrial"/>
                      </a:endParaRP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T3_continuous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endParaRPr sz="1400" b="1" u="none" strike="noStrike" cap="none">
                        <a:latin typeface="Questrial"/>
                        <a:ea typeface="Questrial"/>
                        <a:cs typeface="Questrial"/>
                        <a:sym typeface="Questrial"/>
                      </a:endParaRP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TT4_continuous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endParaRPr sz="1400" b="1" u="none" strike="noStrike" cap="none">
                        <a:latin typeface="Questrial"/>
                        <a:ea typeface="Questrial"/>
                        <a:cs typeface="Questrial"/>
                        <a:sym typeface="Questrial"/>
                      </a:endParaRP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T4U_continous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endParaRPr sz="1400" b="1" u="none" strike="noStrike" cap="none">
                        <a:latin typeface="Questrial"/>
                        <a:ea typeface="Questrial"/>
                        <a:cs typeface="Questrial"/>
                        <a:sym typeface="Questrial"/>
                      </a:endParaRP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FTI_continous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endParaRPr sz="1400" b="1" u="none" strike="noStrike" cap="none">
                        <a:latin typeface="Questrial"/>
                        <a:ea typeface="Questrial"/>
                        <a:cs typeface="Questrial"/>
                        <a:sym typeface="Questrial"/>
                      </a:endParaRP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b="1">
                          <a:latin typeface="Questrial"/>
                          <a:ea typeface="Questrial"/>
                          <a:cs typeface="Questrial"/>
                          <a:sym typeface="Questrial"/>
                        </a:rPr>
                        <a:t>predict_thyroid</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endParaRPr sz="1400" b="1" u="none" strike="noStrike" cap="none">
                        <a:latin typeface="Questrial"/>
                        <a:ea typeface="Questrial"/>
                        <a:cs typeface="Questrial"/>
                        <a:sym typeface="Questrial"/>
                      </a:endParaRP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227012" y="274637"/>
            <a:ext cx="7923600" cy="1143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Cleaned Dataset</a:t>
            </a:r>
          </a:p>
        </p:txBody>
      </p:sp>
      <p:sp>
        <p:nvSpPr>
          <p:cNvPr id="358" name="Shape 358"/>
          <p:cNvSpPr txBox="1">
            <a:spLocks noGrp="1"/>
          </p:cNvSpPr>
          <p:nvPr>
            <p:ph type="body" idx="1"/>
          </p:nvPr>
        </p:nvSpPr>
        <p:spPr>
          <a:xfrm>
            <a:off x="781150" y="1117050"/>
            <a:ext cx="7470299" cy="4455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8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90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359" name="Shape 359"/>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15</a:t>
            </a:fld>
            <a:endParaRPr lang="en-US" sz="1000" b="0" i="0" u="none" strike="noStrike" cap="none">
              <a:solidFill>
                <a:srgbClr val="888888"/>
              </a:solidFill>
              <a:latin typeface="Questrial"/>
              <a:ea typeface="Questrial"/>
              <a:cs typeface="Questrial"/>
              <a:sym typeface="Questrial"/>
            </a:endParaRPr>
          </a:p>
        </p:txBody>
      </p:sp>
      <p:pic>
        <p:nvPicPr>
          <p:cNvPr id="360" name="Shape 360"/>
          <p:cNvPicPr preferRelativeResize="0"/>
          <p:nvPr/>
        </p:nvPicPr>
        <p:blipFill rotWithShape="1">
          <a:blip r:embed="rId3">
            <a:alphaModFix/>
          </a:blip>
          <a:srcRect t="22161" r="2257" b="8103"/>
          <a:stretch/>
        </p:blipFill>
        <p:spPr>
          <a:xfrm>
            <a:off x="103075" y="1417625"/>
            <a:ext cx="8937849" cy="43055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227012" y="274637"/>
            <a:ext cx="7923600" cy="1143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Packages Used</a:t>
            </a:r>
          </a:p>
        </p:txBody>
      </p:sp>
      <p:sp>
        <p:nvSpPr>
          <p:cNvPr id="366" name="Shape 366"/>
          <p:cNvSpPr txBox="1">
            <a:spLocks noGrp="1"/>
          </p:cNvSpPr>
          <p:nvPr>
            <p:ph type="body" idx="1"/>
          </p:nvPr>
        </p:nvSpPr>
        <p:spPr>
          <a:xfrm>
            <a:off x="781150" y="1117050"/>
            <a:ext cx="7470299" cy="4455300"/>
          </a:xfrm>
          <a:prstGeom prst="rect">
            <a:avLst/>
          </a:prstGeom>
          <a:noFill/>
          <a:ln>
            <a:noFill/>
          </a:ln>
        </p:spPr>
        <p:txBody>
          <a:bodyPr lIns="91425" tIns="45700" rIns="91425" bIns="45700" anchor="t" anchorCtr="0">
            <a:noAutofit/>
          </a:bodyPr>
          <a:lstStyle/>
          <a:p>
            <a:pPr marL="0" marR="0" lvl="0" indent="50800" algn="l" rtl="0">
              <a:lnSpc>
                <a:spcPct val="100000"/>
              </a:lnSpc>
              <a:spcBef>
                <a:spcPts val="0"/>
              </a:spcBef>
              <a:spcAft>
                <a:spcPts val="0"/>
              </a:spcAft>
              <a:buClr>
                <a:schemeClr val="dk1"/>
              </a:buClr>
              <a:buSzPct val="100000"/>
              <a:buFont typeface="Questrial"/>
              <a:buChar char="•"/>
            </a:pPr>
            <a:r>
              <a:rPr lang="en-US" sz="3600" b="0" i="0" u="sng" strike="noStrike" cap="none">
                <a:solidFill>
                  <a:schemeClr val="hlink"/>
                </a:solidFill>
                <a:latin typeface="Questrial"/>
                <a:ea typeface="Questrial"/>
                <a:cs typeface="Questrial"/>
                <a:sym typeface="Questrial"/>
                <a:hlinkClick r:id="rId3"/>
              </a:rPr>
              <a:t>knn</a:t>
            </a:r>
          </a:p>
          <a:p>
            <a:pPr marL="0" marR="0" lvl="0" indent="50800" algn="l" rtl="0">
              <a:lnSpc>
                <a:spcPct val="100000"/>
              </a:lnSpc>
              <a:spcBef>
                <a:spcPts val="1800"/>
              </a:spcBef>
              <a:spcAft>
                <a:spcPts val="0"/>
              </a:spcAft>
              <a:buClr>
                <a:schemeClr val="dk1"/>
              </a:buClr>
              <a:buSzPct val="100000"/>
              <a:buFont typeface="Questrial"/>
              <a:buChar char="•"/>
            </a:pPr>
            <a:r>
              <a:rPr lang="en-US" sz="3600" b="0" i="0" u="sng" strike="noStrike" cap="none">
                <a:solidFill>
                  <a:schemeClr val="hlink"/>
                </a:solidFill>
                <a:latin typeface="Questrial"/>
                <a:ea typeface="Questrial"/>
                <a:cs typeface="Questrial"/>
                <a:sym typeface="Questrial"/>
                <a:hlinkClick r:id="rId4"/>
              </a:rPr>
              <a:t>kknn</a:t>
            </a:r>
          </a:p>
          <a:p>
            <a:pPr marL="0" marR="0" lvl="0" indent="50800" algn="l" rtl="0">
              <a:lnSpc>
                <a:spcPct val="100000"/>
              </a:lnSpc>
              <a:spcBef>
                <a:spcPts val="1800"/>
              </a:spcBef>
              <a:spcAft>
                <a:spcPts val="0"/>
              </a:spcAft>
              <a:buClr>
                <a:schemeClr val="dk1"/>
              </a:buClr>
              <a:buSzPct val="100000"/>
              <a:buFont typeface="Questrial"/>
              <a:buChar char="•"/>
            </a:pPr>
            <a:r>
              <a:rPr lang="en-US" sz="3600" b="0" i="0" u="sng" strike="noStrike" cap="none">
                <a:solidFill>
                  <a:schemeClr val="hlink"/>
                </a:solidFill>
                <a:latin typeface="Questrial"/>
                <a:ea typeface="Questrial"/>
                <a:cs typeface="Questrial"/>
                <a:sym typeface="Questrial"/>
                <a:hlinkClick r:id="rId5"/>
              </a:rPr>
              <a:t>rpart</a:t>
            </a:r>
          </a:p>
          <a:p>
            <a:pPr marL="0" marR="0" lvl="0" indent="50800" algn="l" rtl="0">
              <a:lnSpc>
                <a:spcPct val="100000"/>
              </a:lnSpc>
              <a:spcBef>
                <a:spcPts val="1800"/>
              </a:spcBef>
              <a:spcAft>
                <a:spcPts val="0"/>
              </a:spcAft>
              <a:buClr>
                <a:srgbClr val="000000"/>
              </a:buClr>
              <a:buSzPct val="100000"/>
              <a:buFont typeface="Arial"/>
              <a:buChar char="•"/>
            </a:pPr>
            <a:r>
              <a:rPr lang="en-US" sz="3600" b="0" i="0" u="sng" strike="noStrike" cap="none">
                <a:solidFill>
                  <a:schemeClr val="hlink"/>
                </a:solidFill>
                <a:latin typeface="Questrial"/>
                <a:ea typeface="Questrial"/>
                <a:cs typeface="Questrial"/>
                <a:sym typeface="Questrial"/>
                <a:hlinkClick r:id="rId6"/>
              </a:rPr>
              <a:t>rpart.plot</a:t>
            </a:r>
          </a:p>
          <a:p>
            <a:pPr marL="0" marR="0" lvl="0" indent="50800" algn="l" rtl="0">
              <a:lnSpc>
                <a:spcPct val="100000"/>
              </a:lnSpc>
              <a:spcBef>
                <a:spcPts val="1800"/>
              </a:spcBef>
              <a:spcAft>
                <a:spcPts val="0"/>
              </a:spcAft>
              <a:buClr>
                <a:schemeClr val="dk1"/>
              </a:buClr>
              <a:buSzPct val="100000"/>
              <a:buFont typeface="Questrial"/>
              <a:buChar char="•"/>
            </a:pPr>
            <a:r>
              <a:rPr lang="en-US" sz="3600" u="sng">
                <a:solidFill>
                  <a:schemeClr val="hlink"/>
                </a:solidFill>
                <a:hlinkClick r:id="rId7"/>
              </a:rPr>
              <a:t>hexbin</a:t>
            </a:r>
          </a:p>
        </p:txBody>
      </p:sp>
      <p:sp>
        <p:nvSpPr>
          <p:cNvPr id="367" name="Shape 367"/>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16</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title"/>
          </p:nvPr>
        </p:nvSpPr>
        <p:spPr>
          <a:xfrm>
            <a:off x="523025" y="2055750"/>
            <a:ext cx="7923600" cy="2615099"/>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Questrial"/>
              <a:buNone/>
            </a:pPr>
            <a:endParaRPr sz="3400" b="1" i="0" u="none" strike="noStrike" cap="none">
              <a:solidFill>
                <a:schemeClr val="dk1"/>
              </a:solidFill>
              <a:latin typeface="Questrial"/>
              <a:ea typeface="Questrial"/>
              <a:cs typeface="Questrial"/>
              <a:sym typeface="Questrial"/>
            </a:endParaRPr>
          </a:p>
          <a:p>
            <a:pPr marL="0" marR="0" lvl="0" indent="0" algn="r" rtl="0">
              <a:lnSpc>
                <a:spcPct val="100000"/>
              </a:lnSpc>
              <a:spcBef>
                <a:spcPts val="0"/>
              </a:spcBef>
              <a:spcAft>
                <a:spcPts val="0"/>
              </a:spcAft>
              <a:buClr>
                <a:schemeClr val="dk1"/>
              </a:buClr>
              <a:buSzPct val="25000"/>
              <a:buFont typeface="Questrial"/>
              <a:buNone/>
            </a:pPr>
            <a:r>
              <a:rPr lang="en-US" sz="3600"/>
              <a:t>Palak Gangwal</a:t>
            </a:r>
          </a:p>
          <a:p>
            <a:pPr marL="0" marR="0" lvl="0" indent="0" algn="r" rtl="0">
              <a:lnSpc>
                <a:spcPct val="100000"/>
              </a:lnSpc>
              <a:spcBef>
                <a:spcPts val="0"/>
              </a:spcBef>
              <a:spcAft>
                <a:spcPts val="0"/>
              </a:spcAft>
              <a:buClr>
                <a:schemeClr val="dk1"/>
              </a:buClr>
              <a:buSzPct val="25000"/>
              <a:buFont typeface="Questrial"/>
              <a:buNone/>
            </a:pPr>
            <a:r>
              <a:rPr lang="en-US" sz="6000" b="1" i="0" u="none" strike="noStrike" cap="none">
                <a:solidFill>
                  <a:schemeClr val="dk1"/>
                </a:solidFill>
                <a:latin typeface="Questrial"/>
                <a:ea typeface="Questrial"/>
                <a:cs typeface="Questrial"/>
                <a:sym typeface="Questrial"/>
              </a:rPr>
              <a:t>KNN &amp; KKNN</a:t>
            </a:r>
          </a:p>
        </p:txBody>
      </p:sp>
      <p:sp>
        <p:nvSpPr>
          <p:cNvPr id="373" name="Shape 373"/>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17</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227000" y="274629"/>
            <a:ext cx="7923600" cy="728700"/>
          </a:xfrm>
          <a:prstGeom prst="rect">
            <a:avLst/>
          </a:prstGeom>
        </p:spPr>
        <p:txBody>
          <a:bodyPr lIns="91425" tIns="91425" rIns="91425" bIns="91425" anchor="t" anchorCtr="0">
            <a:noAutofit/>
          </a:bodyPr>
          <a:lstStyle/>
          <a:p>
            <a:pPr lvl="0">
              <a:spcBef>
                <a:spcPts val="0"/>
              </a:spcBef>
              <a:buNone/>
            </a:pPr>
            <a:r>
              <a:rPr lang="en-US"/>
              <a:t>Why Knn and Kknn</a:t>
            </a:r>
          </a:p>
        </p:txBody>
      </p:sp>
      <p:sp>
        <p:nvSpPr>
          <p:cNvPr id="380" name="Shape 380"/>
          <p:cNvSpPr txBox="1">
            <a:spLocks noGrp="1"/>
          </p:cNvSpPr>
          <p:nvPr>
            <p:ph type="body" idx="1"/>
          </p:nvPr>
        </p:nvSpPr>
        <p:spPr>
          <a:xfrm>
            <a:off x="196850" y="1155725"/>
            <a:ext cx="8805600" cy="4802100"/>
          </a:xfrm>
          <a:prstGeom prst="rect">
            <a:avLst/>
          </a:prstGeom>
        </p:spPr>
        <p:txBody>
          <a:bodyPr lIns="91425" tIns="91425" rIns="91425" bIns="91425" anchor="ctr" anchorCtr="0">
            <a:noAutofit/>
          </a:bodyPr>
          <a:lstStyle/>
          <a:p>
            <a:pPr marL="457200" lvl="0" indent="-419100">
              <a:lnSpc>
                <a:spcPct val="150000"/>
              </a:lnSpc>
              <a:spcBef>
                <a:spcPts val="0"/>
              </a:spcBef>
              <a:buClr>
                <a:srgbClr val="000000"/>
              </a:buClr>
              <a:buSzPct val="100000"/>
            </a:pPr>
            <a:r>
              <a:rPr lang="en-US" sz="3000">
                <a:solidFill>
                  <a:srgbClr val="000000"/>
                </a:solidFill>
              </a:rPr>
              <a:t>Effective for large training dataset</a:t>
            </a:r>
          </a:p>
          <a:p>
            <a:pPr marL="457200" lvl="0" indent="-419100">
              <a:lnSpc>
                <a:spcPct val="150000"/>
              </a:lnSpc>
              <a:spcBef>
                <a:spcPts val="0"/>
              </a:spcBef>
              <a:buClr>
                <a:srgbClr val="000000"/>
              </a:buClr>
              <a:buSzPct val="100000"/>
            </a:pPr>
            <a:r>
              <a:rPr lang="en-US" sz="3000">
                <a:solidFill>
                  <a:srgbClr val="000000"/>
                </a:solidFill>
              </a:rPr>
              <a:t>Robust with regard to the search space</a:t>
            </a:r>
          </a:p>
          <a:p>
            <a:pPr marL="457200" lvl="0" indent="-419100" rtl="0">
              <a:lnSpc>
                <a:spcPct val="150000"/>
              </a:lnSpc>
              <a:spcBef>
                <a:spcPts val="300"/>
              </a:spcBef>
              <a:spcAft>
                <a:spcPts val="100"/>
              </a:spcAft>
              <a:buClr>
                <a:srgbClr val="000000"/>
              </a:buClr>
              <a:buSzPct val="100000"/>
            </a:pPr>
            <a:r>
              <a:rPr lang="en-US" sz="3000">
                <a:solidFill>
                  <a:srgbClr val="000000"/>
                </a:solidFill>
              </a:rPr>
              <a:t>Few parameters to tune: distance metric and k</a:t>
            </a:r>
          </a:p>
          <a:p>
            <a:pPr marL="457200" lvl="0" indent="-419100" rtl="0">
              <a:lnSpc>
                <a:spcPct val="150000"/>
              </a:lnSpc>
              <a:spcBef>
                <a:spcPts val="300"/>
              </a:spcBef>
              <a:spcAft>
                <a:spcPts val="100"/>
              </a:spcAft>
              <a:buClr>
                <a:srgbClr val="000000"/>
              </a:buClr>
              <a:buSzPct val="100000"/>
            </a:pPr>
            <a:r>
              <a:rPr lang="en-US" sz="3000">
                <a:solidFill>
                  <a:srgbClr val="000000"/>
                </a:solidFill>
              </a:rPr>
              <a:t>Non parametric lazy algorithm - it does not make any assumptions on the underlying data distribution</a:t>
            </a:r>
          </a:p>
          <a:p>
            <a:pPr lvl="0">
              <a:spcBef>
                <a:spcPts val="0"/>
              </a:spcBef>
              <a:buNone/>
            </a:pPr>
            <a:endParaRPr/>
          </a:p>
        </p:txBody>
      </p:sp>
      <p:sp>
        <p:nvSpPr>
          <p:cNvPr id="381" name="Shape 381"/>
          <p:cNvSpPr txBox="1">
            <a:spLocks noGrp="1"/>
          </p:cNvSpPr>
          <p:nvPr>
            <p:ph type="sldNum" idx="12"/>
          </p:nvPr>
        </p:nvSpPr>
        <p:spPr>
          <a:xfrm>
            <a:off x="8708567" y="6529848"/>
            <a:ext cx="370200" cy="219299"/>
          </a:xfrm>
          <a:prstGeom prst="rect">
            <a:avLst/>
          </a:prstGeom>
        </p:spPr>
        <p:txBody>
          <a:bodyPr lIns="91425" tIns="45700" rIns="91425" bIns="45700" anchor="ctr" anchorCtr="0">
            <a:noAutofit/>
          </a:bodyPr>
          <a:lstStyle/>
          <a:p>
            <a:pPr lvl="0">
              <a:spcBef>
                <a:spcPts val="0"/>
              </a:spcBef>
              <a:buClr>
                <a:srgbClr val="888888"/>
              </a:buClr>
              <a:buSzPct val="25000"/>
              <a:buFont typeface="Questrial"/>
              <a:buNone/>
            </a:pPr>
            <a:fld id="{00000000-1234-1234-1234-123412341234}" type="slidenum">
              <a:rPr lang="en-US"/>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227000" y="122230"/>
            <a:ext cx="7923600" cy="653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KNN</a:t>
            </a:r>
          </a:p>
        </p:txBody>
      </p:sp>
      <p:sp>
        <p:nvSpPr>
          <p:cNvPr id="387" name="Shape 387"/>
          <p:cNvSpPr txBox="1">
            <a:spLocks noGrp="1"/>
          </p:cNvSpPr>
          <p:nvPr>
            <p:ph type="body" idx="1"/>
          </p:nvPr>
        </p:nvSpPr>
        <p:spPr>
          <a:xfrm>
            <a:off x="146100" y="776100"/>
            <a:ext cx="8851799" cy="5001000"/>
          </a:xfrm>
          <a:prstGeom prst="rect">
            <a:avLst/>
          </a:prstGeom>
          <a:noFill/>
          <a:ln>
            <a:noFill/>
          </a:ln>
        </p:spPr>
        <p:txBody>
          <a:bodyPr lIns="91425" tIns="45700" rIns="91425" bIns="45700" anchor="t" anchorCtr="0">
            <a:noAutofit/>
          </a:bodyPr>
          <a:lstStyle/>
          <a:p>
            <a:pPr marL="457200" marR="0" lvl="0" indent="-381000" algn="l" rtl="0">
              <a:lnSpc>
                <a:spcPct val="115000"/>
              </a:lnSpc>
              <a:spcBef>
                <a:spcPts val="0"/>
              </a:spcBef>
              <a:spcAft>
                <a:spcPts val="0"/>
              </a:spcAft>
              <a:buClr>
                <a:srgbClr val="000000"/>
              </a:buClr>
              <a:buSzPct val="100000"/>
              <a:buFont typeface="Arial"/>
              <a:buChar char="•"/>
            </a:pPr>
            <a:r>
              <a:rPr lang="en-US" sz="2400" b="0" i="0" u="none" strike="noStrike" cap="none">
                <a:solidFill>
                  <a:srgbClr val="000000"/>
                </a:solidFill>
                <a:latin typeface="Questrial"/>
                <a:ea typeface="Questrial"/>
                <a:cs typeface="Questrial"/>
                <a:sym typeface="Questrial"/>
              </a:rPr>
              <a:t>kNN stands for k - Nearest Neighbor</a:t>
            </a:r>
          </a:p>
          <a:p>
            <a:pPr marL="457200" marR="0" lvl="0" indent="-381000" algn="l" rtl="0">
              <a:lnSpc>
                <a:spcPct val="115000"/>
              </a:lnSpc>
              <a:spcBef>
                <a:spcPts val="1000"/>
              </a:spcBef>
              <a:spcAft>
                <a:spcPts val="0"/>
              </a:spcAft>
              <a:buClr>
                <a:srgbClr val="000000"/>
              </a:buClr>
              <a:buSzPct val="100000"/>
              <a:buFont typeface="Arial"/>
              <a:buChar char="•"/>
            </a:pPr>
            <a:r>
              <a:rPr lang="en-US" sz="2400" b="0" i="0" u="none" strike="noStrike" cap="none">
                <a:solidFill>
                  <a:srgbClr val="000000"/>
                </a:solidFill>
                <a:latin typeface="Questrial"/>
                <a:ea typeface="Questrial"/>
                <a:cs typeface="Questrial"/>
                <a:sym typeface="Questrial"/>
              </a:rPr>
              <a:t>kNN does not make any assumptions on the underlying data distribution. </a:t>
            </a:r>
          </a:p>
          <a:p>
            <a:pPr marL="457200" marR="0" lvl="0" indent="-381000" algn="l" rtl="0">
              <a:lnSpc>
                <a:spcPct val="115000"/>
              </a:lnSpc>
              <a:spcBef>
                <a:spcPts val="1000"/>
              </a:spcBef>
              <a:spcAft>
                <a:spcPts val="0"/>
              </a:spcAft>
              <a:buClr>
                <a:srgbClr val="000000"/>
              </a:buClr>
              <a:buSzPct val="100000"/>
              <a:buFont typeface="Arial"/>
              <a:buChar char="•"/>
            </a:pPr>
            <a:r>
              <a:rPr lang="en-US" sz="2400" b="0" i="0" u="none" strike="noStrike" cap="none">
                <a:solidFill>
                  <a:srgbClr val="000000"/>
                </a:solidFill>
                <a:latin typeface="Questrial"/>
                <a:ea typeface="Questrial"/>
                <a:cs typeface="Questrial"/>
                <a:sym typeface="Questrial"/>
              </a:rPr>
              <a:t>The k-Nearest Neighbor algorithm is an example of instance-based learning where training set records are first stored</a:t>
            </a:r>
          </a:p>
          <a:p>
            <a:pPr marL="457200" marR="0" lvl="0" indent="-381000" algn="l" rtl="0">
              <a:lnSpc>
                <a:spcPct val="115000"/>
              </a:lnSpc>
              <a:spcBef>
                <a:spcPts val="1000"/>
              </a:spcBef>
              <a:spcAft>
                <a:spcPts val="0"/>
              </a:spcAft>
              <a:buClr>
                <a:srgbClr val="000000"/>
              </a:buClr>
              <a:buSzPct val="100000"/>
              <a:buFont typeface="Arial"/>
              <a:buChar char="•"/>
            </a:pPr>
            <a:r>
              <a:rPr lang="en-US" sz="2400" b="0" i="0" u="none" strike="noStrike" cap="none">
                <a:solidFill>
                  <a:srgbClr val="000000"/>
                </a:solidFill>
                <a:latin typeface="Questrial"/>
                <a:ea typeface="Questrial"/>
                <a:cs typeface="Questrial"/>
                <a:sym typeface="Questrial"/>
              </a:rPr>
              <a:t>Next, the classification of a new unclassified record is performed by comparing it to records in the training set it is most similar to</a:t>
            </a:r>
          </a:p>
          <a:p>
            <a:pPr marL="457200" marR="0" lvl="0" indent="-381000" algn="l" rtl="0">
              <a:lnSpc>
                <a:spcPct val="115000"/>
              </a:lnSpc>
              <a:spcBef>
                <a:spcPts val="1000"/>
              </a:spcBef>
              <a:spcAft>
                <a:spcPts val="0"/>
              </a:spcAft>
              <a:buClr>
                <a:srgbClr val="000000"/>
              </a:buClr>
              <a:buSzPct val="100000"/>
              <a:buFont typeface="Arial"/>
              <a:buChar char="•"/>
            </a:pPr>
            <a:r>
              <a:rPr lang="en-US" sz="2400" b="0" i="0" u="none" strike="noStrike" cap="none">
                <a:solidFill>
                  <a:srgbClr val="000000"/>
                </a:solidFill>
                <a:latin typeface="Questrial"/>
                <a:ea typeface="Questrial"/>
                <a:cs typeface="Questrial"/>
                <a:sym typeface="Questrial"/>
              </a:rPr>
              <a:t>k-Nearest Neighbor is used most often for classification, although it is also applicable to estimation and prediction tasks</a:t>
            </a:r>
          </a:p>
          <a:p>
            <a:pPr marL="0" marR="0" lvl="0" indent="0" algn="l" rtl="0">
              <a:lnSpc>
                <a:spcPct val="100000"/>
              </a:lnSpc>
              <a:spcBef>
                <a:spcPts val="100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388" name="Shape 388"/>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19</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body" idx="1"/>
          </p:nvPr>
        </p:nvSpPr>
        <p:spPr>
          <a:xfrm>
            <a:off x="285725" y="428597"/>
            <a:ext cx="8328899" cy="53768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0" i="0" u="none" strike="noStrike" cap="none">
                <a:solidFill>
                  <a:schemeClr val="dk1"/>
                </a:solidFill>
                <a:latin typeface="Questrial"/>
                <a:ea typeface="Questrial"/>
                <a:cs typeface="Questrial"/>
                <a:sym typeface="Questrial"/>
              </a:rPr>
              <a:t>Data Diggers </a:t>
            </a:r>
          </a:p>
          <a:p>
            <a:pPr marL="0" marR="0" lvl="0" indent="0" algn="ctr" rtl="0">
              <a:lnSpc>
                <a:spcPct val="100000"/>
              </a:lnSpc>
              <a:spcBef>
                <a:spcPts val="0"/>
              </a:spcBef>
              <a:spcAft>
                <a:spcPts val="0"/>
              </a:spcAft>
              <a:buClr>
                <a:schemeClr val="dk1"/>
              </a:buClr>
              <a:buSzPct val="25000"/>
              <a:buFont typeface="Arial"/>
              <a:buNone/>
            </a:pPr>
            <a:endParaRPr sz="3600" b="0" i="0" u="none" strike="noStrike" cap="none">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chemeClr val="dk1"/>
              </a:buClr>
              <a:buSzPct val="25000"/>
              <a:buFont typeface="Arial"/>
              <a:buNone/>
            </a:pPr>
            <a:r>
              <a:rPr lang="en-US" sz="3600" b="0" i="0" u="none" strike="noStrike" cap="none">
                <a:solidFill>
                  <a:schemeClr val="dk1"/>
                </a:solidFill>
                <a:latin typeface="Verdana"/>
                <a:ea typeface="Verdana"/>
                <a:cs typeface="Verdana"/>
                <a:sym typeface="Verdana"/>
              </a:rPr>
              <a:t>Majed  Hariri</a:t>
            </a:r>
          </a:p>
          <a:p>
            <a:pPr marL="0" marR="0" lvl="0" indent="0" algn="ctr" rtl="0">
              <a:lnSpc>
                <a:spcPct val="100000"/>
              </a:lnSpc>
              <a:spcBef>
                <a:spcPts val="0"/>
              </a:spcBef>
              <a:spcAft>
                <a:spcPts val="0"/>
              </a:spcAft>
              <a:buClr>
                <a:schemeClr val="dk1"/>
              </a:buClr>
              <a:buSzPct val="25000"/>
              <a:buFont typeface="Arial"/>
              <a:buNone/>
            </a:pPr>
            <a:endParaRPr sz="3600" b="0" i="0" u="none" strike="noStrike" cap="none">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chemeClr val="dk1"/>
              </a:buClr>
              <a:buSzPct val="25000"/>
              <a:buFont typeface="Arial"/>
              <a:buNone/>
            </a:pPr>
            <a:endParaRPr sz="3600" b="0" i="0" u="none" strike="noStrike" cap="none">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chemeClr val="dk1"/>
              </a:buClr>
              <a:buSzPct val="25000"/>
              <a:buFont typeface="Arial"/>
              <a:buNone/>
            </a:pPr>
            <a:r>
              <a:rPr lang="en-US" sz="3600" b="0" i="0" u="none" strike="noStrike" cap="none">
                <a:solidFill>
                  <a:schemeClr val="dk1"/>
                </a:solidFill>
                <a:latin typeface="Verdana"/>
                <a:ea typeface="Verdana"/>
                <a:cs typeface="Verdana"/>
                <a:sym typeface="Verdana"/>
              </a:rPr>
              <a:t>Palak Gangwal</a:t>
            </a:r>
          </a:p>
          <a:p>
            <a:pPr marL="0" marR="0" lvl="0" indent="0" algn="ctr" rtl="0">
              <a:lnSpc>
                <a:spcPct val="100000"/>
              </a:lnSpc>
              <a:spcBef>
                <a:spcPts val="0"/>
              </a:spcBef>
              <a:spcAft>
                <a:spcPts val="0"/>
              </a:spcAft>
              <a:buClr>
                <a:schemeClr val="dk1"/>
              </a:buClr>
              <a:buSzPct val="25000"/>
              <a:buFont typeface="Arial"/>
              <a:buNone/>
            </a:pPr>
            <a:endParaRPr sz="3600" b="0" i="0" u="none" strike="noStrike" cap="none">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chemeClr val="dk1"/>
              </a:buClr>
              <a:buSzPct val="25000"/>
              <a:buFont typeface="Arial"/>
              <a:buNone/>
            </a:pPr>
            <a:endParaRPr sz="3600" b="0" i="0" u="none" strike="noStrike" cap="none">
              <a:solidFill>
                <a:schemeClr val="dk1"/>
              </a:solidFill>
              <a:latin typeface="Verdana"/>
              <a:ea typeface="Verdana"/>
              <a:cs typeface="Verdana"/>
              <a:sym typeface="Verdana"/>
            </a:endParaRPr>
          </a:p>
          <a:p>
            <a:pPr marL="0" marR="0" lvl="0" indent="0" algn="ctr" rtl="0">
              <a:lnSpc>
                <a:spcPct val="100000"/>
              </a:lnSpc>
              <a:spcBef>
                <a:spcPts val="0"/>
              </a:spcBef>
              <a:spcAft>
                <a:spcPts val="0"/>
              </a:spcAft>
              <a:buClr>
                <a:schemeClr val="dk1"/>
              </a:buClr>
              <a:buSzPct val="25000"/>
              <a:buFont typeface="Arial"/>
              <a:buNone/>
            </a:pPr>
            <a:r>
              <a:rPr lang="en-US" sz="3600" b="0" i="0" u="none" strike="noStrike" cap="none">
                <a:solidFill>
                  <a:schemeClr val="dk1"/>
                </a:solidFill>
                <a:latin typeface="Verdana"/>
                <a:ea typeface="Verdana"/>
                <a:cs typeface="Verdana"/>
                <a:sym typeface="Verdana"/>
              </a:rPr>
              <a:t>Siddharth Limaye</a:t>
            </a:r>
          </a:p>
        </p:txBody>
      </p:sp>
      <p:sp>
        <p:nvSpPr>
          <p:cNvPr id="260" name="Shape 260"/>
          <p:cNvSpPr txBox="1">
            <a:spLocks noGrp="1"/>
          </p:cNvSpPr>
          <p:nvPr>
            <p:ph type="sldNum" idx="12"/>
          </p:nvPr>
        </p:nvSpPr>
        <p:spPr>
          <a:xfrm>
            <a:off x="8708567" y="6529848"/>
            <a:ext cx="370200" cy="2193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2</a:t>
            </a:fld>
            <a:endParaRPr lang="en-US" sz="1000" b="0" i="0" u="none" strike="noStrike" cap="none">
              <a:solidFill>
                <a:srgbClr val="888888"/>
              </a:solidFill>
              <a:latin typeface="Questrial"/>
              <a:ea typeface="Questrial"/>
              <a:cs typeface="Questrial"/>
              <a:sym typeface="Questrial"/>
            </a:endParaRPr>
          </a:p>
        </p:txBody>
      </p:sp>
      <p:pic>
        <p:nvPicPr>
          <p:cNvPr id="261" name="Shape 261"/>
          <p:cNvPicPr preferRelativeResize="0"/>
          <p:nvPr/>
        </p:nvPicPr>
        <p:blipFill rotWithShape="1">
          <a:blip r:embed="rId3">
            <a:alphaModFix/>
          </a:blip>
          <a:srcRect/>
          <a:stretch/>
        </p:blipFill>
        <p:spPr>
          <a:xfrm rot="5400000">
            <a:off x="6269517" y="1225929"/>
            <a:ext cx="1704167" cy="1280333"/>
          </a:xfrm>
          <a:prstGeom prst="rect">
            <a:avLst/>
          </a:prstGeom>
          <a:noFill/>
          <a:ln>
            <a:noFill/>
          </a:ln>
        </p:spPr>
      </p:pic>
      <p:pic>
        <p:nvPicPr>
          <p:cNvPr id="262" name="Shape 262"/>
          <p:cNvPicPr preferRelativeResize="0"/>
          <p:nvPr/>
        </p:nvPicPr>
        <p:blipFill rotWithShape="1">
          <a:blip r:embed="rId4">
            <a:alphaModFix/>
          </a:blip>
          <a:srcRect/>
          <a:stretch/>
        </p:blipFill>
        <p:spPr>
          <a:xfrm rot="5400000">
            <a:off x="739889" y="2930195"/>
            <a:ext cx="1704962" cy="1280931"/>
          </a:xfrm>
          <a:prstGeom prst="rect">
            <a:avLst/>
          </a:prstGeom>
          <a:noFill/>
          <a:ln>
            <a:noFill/>
          </a:ln>
        </p:spPr>
      </p:pic>
      <p:pic>
        <p:nvPicPr>
          <p:cNvPr id="263" name="Shape 263"/>
          <p:cNvPicPr preferRelativeResize="0"/>
          <p:nvPr/>
        </p:nvPicPr>
        <p:blipFill rotWithShape="1">
          <a:blip r:embed="rId5">
            <a:alphaModFix/>
          </a:blip>
          <a:srcRect/>
          <a:stretch/>
        </p:blipFill>
        <p:spPr>
          <a:xfrm rot="5400000">
            <a:off x="6653603" y="4316833"/>
            <a:ext cx="1701330" cy="12759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227000" y="274630"/>
            <a:ext cx="7923600" cy="5804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KNN cont...</a:t>
            </a:r>
          </a:p>
        </p:txBody>
      </p:sp>
      <p:sp>
        <p:nvSpPr>
          <p:cNvPr id="394" name="Shape 394"/>
          <p:cNvSpPr txBox="1">
            <a:spLocks noGrp="1"/>
          </p:cNvSpPr>
          <p:nvPr>
            <p:ph type="body" idx="1"/>
          </p:nvPr>
        </p:nvSpPr>
        <p:spPr>
          <a:xfrm>
            <a:off x="146100" y="928500"/>
            <a:ext cx="8851799" cy="5001000"/>
          </a:xfrm>
          <a:prstGeom prst="rect">
            <a:avLst/>
          </a:prstGeom>
          <a:noFill/>
          <a:ln>
            <a:noFill/>
          </a:ln>
        </p:spPr>
        <p:txBody>
          <a:bodyPr lIns="91425" tIns="45700" rIns="91425" bIns="45700" anchor="t" anchorCtr="0">
            <a:noAutofit/>
          </a:bodyPr>
          <a:lstStyle/>
          <a:p>
            <a:pPr marL="457200" marR="0" lvl="0" indent="-381000" algn="just" rtl="0">
              <a:lnSpc>
                <a:spcPct val="150000"/>
              </a:lnSpc>
              <a:spcBef>
                <a:spcPts val="0"/>
              </a:spcBef>
              <a:spcAft>
                <a:spcPts val="0"/>
              </a:spcAft>
              <a:buClr>
                <a:srgbClr val="000000"/>
              </a:buClr>
              <a:buSzPct val="100000"/>
              <a:buFont typeface="Arial"/>
              <a:buChar char="•"/>
            </a:pPr>
            <a:r>
              <a:rPr lang="en-US" sz="2400" b="0" i="0" u="none" strike="noStrike" cap="none">
                <a:solidFill>
                  <a:srgbClr val="000000"/>
                </a:solidFill>
                <a:latin typeface="Questrial"/>
                <a:ea typeface="Questrial"/>
                <a:cs typeface="Questrial"/>
                <a:sym typeface="Questrial"/>
              </a:rPr>
              <a:t>A case is classified by a majority vote of its neighbors, with the case being assigned to the class most common amongst its K nearest neighbors measured by a distance function. </a:t>
            </a:r>
          </a:p>
          <a:p>
            <a:pPr marL="457200" marR="0" lvl="0" indent="-381000" algn="just" rtl="0">
              <a:lnSpc>
                <a:spcPct val="150000"/>
              </a:lnSpc>
              <a:spcBef>
                <a:spcPts val="1000"/>
              </a:spcBef>
              <a:spcAft>
                <a:spcPts val="0"/>
              </a:spcAft>
              <a:buClr>
                <a:srgbClr val="000000"/>
              </a:buClr>
              <a:buSzPct val="100000"/>
              <a:buFont typeface="Arial"/>
              <a:buChar char="•"/>
            </a:pPr>
            <a:r>
              <a:rPr lang="en-US" sz="2400" b="0" i="0" u="none" strike="noStrike" cap="none">
                <a:solidFill>
                  <a:srgbClr val="000000"/>
                </a:solidFill>
                <a:latin typeface="Questrial"/>
                <a:ea typeface="Questrial"/>
                <a:cs typeface="Questrial"/>
                <a:sym typeface="Questrial"/>
              </a:rPr>
              <a:t>If K = 1, then the case is simply assigned to the class of its nearest neighbor. </a:t>
            </a:r>
          </a:p>
          <a:p>
            <a:pPr marL="457200" marR="0" lvl="0" indent="-381000" algn="just" rtl="0">
              <a:lnSpc>
                <a:spcPct val="150000"/>
              </a:lnSpc>
              <a:spcBef>
                <a:spcPts val="1000"/>
              </a:spcBef>
              <a:spcAft>
                <a:spcPts val="0"/>
              </a:spcAft>
              <a:buClr>
                <a:srgbClr val="000000"/>
              </a:buClr>
              <a:buSzPct val="100000"/>
              <a:buFont typeface="Arial"/>
              <a:buChar char="•"/>
            </a:pPr>
            <a:r>
              <a:rPr lang="en-US" sz="2400" b="0" i="0" u="none" strike="noStrike" cap="none">
                <a:solidFill>
                  <a:srgbClr val="000000"/>
                </a:solidFill>
                <a:latin typeface="Questrial"/>
                <a:ea typeface="Questrial"/>
                <a:cs typeface="Questrial"/>
                <a:sym typeface="Questrial"/>
              </a:rPr>
              <a:t>Choosing the optimal value for K is best done by first inspecting the data.</a:t>
            </a:r>
          </a:p>
          <a:p>
            <a:pPr marL="0" marR="0" lvl="0" indent="0" algn="l" rtl="0">
              <a:lnSpc>
                <a:spcPct val="100000"/>
              </a:lnSpc>
              <a:spcBef>
                <a:spcPts val="100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395" name="Shape 395"/>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20</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227012" y="274637"/>
            <a:ext cx="7923600" cy="1143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KNN use in project</a:t>
            </a:r>
          </a:p>
        </p:txBody>
      </p:sp>
      <p:sp>
        <p:nvSpPr>
          <p:cNvPr id="401" name="Shape 401"/>
          <p:cNvSpPr txBox="1">
            <a:spLocks noGrp="1"/>
          </p:cNvSpPr>
          <p:nvPr>
            <p:ph type="body" idx="1"/>
          </p:nvPr>
        </p:nvSpPr>
        <p:spPr>
          <a:xfrm>
            <a:off x="146100" y="928500"/>
            <a:ext cx="8851799" cy="5001000"/>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spcAft>
                <a:spcPts val="0"/>
              </a:spcAft>
              <a:buClr>
                <a:schemeClr val="dk1"/>
              </a:buClr>
              <a:buSzPct val="25000"/>
              <a:buFont typeface="Arial"/>
              <a:buNone/>
            </a:pPr>
            <a:r>
              <a:rPr lang="en-US" sz="1400" b="0" i="0" u="none" strike="noStrike" cap="none">
                <a:solidFill>
                  <a:srgbClr val="000000"/>
                </a:solidFill>
                <a:latin typeface="Questrial"/>
                <a:ea typeface="Questrial"/>
                <a:cs typeface="Questrial"/>
                <a:sym typeface="Questrial"/>
              </a:rPr>
              <a:t>library(class)</a:t>
            </a:r>
          </a:p>
          <a:p>
            <a:pPr marL="0" marR="0" lvl="0" indent="0" algn="just" rtl="0">
              <a:lnSpc>
                <a:spcPct val="150000"/>
              </a:lnSpc>
              <a:spcBef>
                <a:spcPts val="1000"/>
              </a:spcBef>
              <a:spcAft>
                <a:spcPts val="0"/>
              </a:spcAft>
              <a:buClr>
                <a:schemeClr val="dk1"/>
              </a:buClr>
              <a:buSzPct val="25000"/>
              <a:buFont typeface="Arial"/>
              <a:buNone/>
            </a:pPr>
            <a:r>
              <a:rPr lang="en-US" sz="1400" b="0" i="0" u="none" strike="noStrike" cap="none">
                <a:solidFill>
                  <a:srgbClr val="000000"/>
                </a:solidFill>
                <a:latin typeface="Questrial"/>
                <a:ea typeface="Questrial"/>
                <a:cs typeface="Questrial"/>
                <a:sym typeface="Questrial"/>
              </a:rPr>
              <a:t>?knn()</a:t>
            </a:r>
          </a:p>
          <a:p>
            <a:pPr marL="0" marR="0" lvl="0" indent="0" algn="just" rtl="0">
              <a:lnSpc>
                <a:spcPct val="150000"/>
              </a:lnSpc>
              <a:spcBef>
                <a:spcPts val="1000"/>
              </a:spcBef>
              <a:spcAft>
                <a:spcPts val="0"/>
              </a:spcAft>
              <a:buClr>
                <a:schemeClr val="dk1"/>
              </a:buClr>
              <a:buSzPct val="25000"/>
              <a:buFont typeface="Arial"/>
              <a:buNone/>
            </a:pPr>
            <a:r>
              <a:rPr lang="en-US" sz="1400" b="0" i="0" u="none" strike="noStrike" cap="none">
                <a:solidFill>
                  <a:srgbClr val="000000"/>
                </a:solidFill>
                <a:latin typeface="Questrial"/>
                <a:ea typeface="Questrial"/>
                <a:cs typeface="Questrial"/>
                <a:sym typeface="Questrial"/>
              </a:rPr>
              <a:t>newpredict&lt;-knn(newtraining[,-32], newtest[,-32],newtraining[,32],k=1)</a:t>
            </a:r>
          </a:p>
          <a:p>
            <a:pPr marL="0" marR="0" lvl="0" indent="0" algn="just" rtl="0">
              <a:lnSpc>
                <a:spcPct val="150000"/>
              </a:lnSpc>
              <a:spcBef>
                <a:spcPts val="1000"/>
              </a:spcBef>
              <a:spcAft>
                <a:spcPts val="0"/>
              </a:spcAft>
              <a:buClr>
                <a:schemeClr val="dk1"/>
              </a:buClr>
              <a:buSzPct val="25000"/>
              <a:buFont typeface="Arial"/>
              <a:buNone/>
            </a:pPr>
            <a:r>
              <a:rPr lang="en-US" sz="1400" b="0" i="0" u="none" strike="noStrike" cap="none">
                <a:solidFill>
                  <a:srgbClr val="000000"/>
                </a:solidFill>
                <a:latin typeface="Questrial"/>
                <a:ea typeface="Questrial"/>
                <a:cs typeface="Questrial"/>
                <a:sym typeface="Questrial"/>
              </a:rPr>
              <a:t>newresults&lt;-cbind(newtest,as.character(newpredict))  # adds new column from the result</a:t>
            </a:r>
          </a:p>
          <a:p>
            <a:pPr marL="0" marR="0" lvl="0" indent="0" algn="just" rtl="0">
              <a:lnSpc>
                <a:spcPct val="150000"/>
              </a:lnSpc>
              <a:spcBef>
                <a:spcPts val="1000"/>
              </a:spcBef>
              <a:spcAft>
                <a:spcPts val="0"/>
              </a:spcAft>
              <a:buClr>
                <a:schemeClr val="dk1"/>
              </a:buClr>
              <a:buSzPct val="25000"/>
              <a:buFont typeface="Arial"/>
              <a:buNone/>
            </a:pPr>
            <a:r>
              <a:rPr lang="en-US" sz="1400" b="0" i="0" u="none" strike="noStrike" cap="none">
                <a:solidFill>
                  <a:srgbClr val="000000"/>
                </a:solidFill>
                <a:latin typeface="Questrial"/>
                <a:ea typeface="Questrial"/>
                <a:cs typeface="Questrial"/>
                <a:sym typeface="Questrial"/>
              </a:rPr>
              <a:t>table(newresults[,32],newresults[,33])</a:t>
            </a:r>
          </a:p>
          <a:p>
            <a:pPr marL="0" marR="0" lvl="0" indent="0" algn="just" rtl="0">
              <a:lnSpc>
                <a:spcPct val="150000"/>
              </a:lnSpc>
              <a:spcBef>
                <a:spcPts val="1000"/>
              </a:spcBef>
              <a:spcAft>
                <a:spcPts val="0"/>
              </a:spcAft>
              <a:buClr>
                <a:schemeClr val="dk1"/>
              </a:buClr>
              <a:buSzPct val="25000"/>
              <a:buFont typeface="Arial"/>
              <a:buNone/>
            </a:pPr>
            <a:r>
              <a:rPr lang="en-US" sz="1400" b="0" i="0" u="none" strike="noStrike" cap="none">
                <a:solidFill>
                  <a:srgbClr val="000000"/>
                </a:solidFill>
                <a:latin typeface="Questrial"/>
                <a:ea typeface="Questrial"/>
                <a:cs typeface="Questrial"/>
                <a:sym typeface="Questrial"/>
              </a:rPr>
              <a:t>df&lt;-as.data.frame(table(newresults[,32],newresults[,33]))</a:t>
            </a:r>
          </a:p>
          <a:p>
            <a:pPr marL="0" marR="0" lvl="0" indent="0" algn="just" rtl="0">
              <a:lnSpc>
                <a:spcPct val="150000"/>
              </a:lnSpc>
              <a:spcBef>
                <a:spcPts val="1000"/>
              </a:spcBef>
              <a:spcAft>
                <a:spcPts val="0"/>
              </a:spcAft>
              <a:buClr>
                <a:schemeClr val="dk1"/>
              </a:buClr>
              <a:buSzPct val="25000"/>
              <a:buFont typeface="Arial"/>
              <a:buNone/>
            </a:pPr>
            <a:r>
              <a:rPr lang="en-US" sz="1400" b="0" i="0" u="none" strike="noStrike" cap="none">
                <a:solidFill>
                  <a:srgbClr val="000000"/>
                </a:solidFill>
                <a:latin typeface="Questrial"/>
                <a:ea typeface="Questrial"/>
                <a:cs typeface="Questrial"/>
                <a:sym typeface="Questrial"/>
              </a:rPr>
              <a:t>good_predictions&lt;-sum(df$Freq[df$Var1==df$Var2])</a:t>
            </a:r>
          </a:p>
          <a:p>
            <a:pPr marL="0" marR="0" lvl="0" indent="0" algn="just" rtl="0">
              <a:lnSpc>
                <a:spcPct val="150000"/>
              </a:lnSpc>
              <a:spcBef>
                <a:spcPts val="1000"/>
              </a:spcBef>
              <a:spcAft>
                <a:spcPts val="0"/>
              </a:spcAft>
              <a:buClr>
                <a:schemeClr val="dk1"/>
              </a:buClr>
              <a:buSzPct val="25000"/>
              <a:buFont typeface="Arial"/>
              <a:buNone/>
            </a:pPr>
            <a:r>
              <a:rPr lang="en-US" sz="1400" b="0" i="0" u="none" strike="noStrike" cap="none">
                <a:solidFill>
                  <a:srgbClr val="000000"/>
                </a:solidFill>
                <a:latin typeface="Questrial"/>
                <a:ea typeface="Questrial"/>
                <a:cs typeface="Questrial"/>
                <a:sym typeface="Questrial"/>
              </a:rPr>
              <a:t>total_predictions&lt;- sum(df$Freq)</a:t>
            </a:r>
          </a:p>
          <a:p>
            <a:pPr marL="0" marR="0" lvl="0" indent="0" algn="just" rtl="0">
              <a:lnSpc>
                <a:spcPct val="150000"/>
              </a:lnSpc>
              <a:spcBef>
                <a:spcPts val="1000"/>
              </a:spcBef>
              <a:spcAft>
                <a:spcPts val="0"/>
              </a:spcAft>
              <a:buClr>
                <a:schemeClr val="dk1"/>
              </a:buClr>
              <a:buSzPct val="25000"/>
              <a:buFont typeface="Arial"/>
              <a:buNone/>
            </a:pPr>
            <a:r>
              <a:rPr lang="en-US" sz="1400" b="0" i="0" u="none" strike="noStrike" cap="none">
                <a:solidFill>
                  <a:srgbClr val="000000"/>
                </a:solidFill>
                <a:latin typeface="Questrial"/>
                <a:ea typeface="Questrial"/>
                <a:cs typeface="Questrial"/>
                <a:sym typeface="Questrial"/>
              </a:rPr>
              <a:t>successrate_K_1 &lt;- (good_predictions/total_predictions) * 100</a:t>
            </a:r>
          </a:p>
          <a:p>
            <a:pPr marL="0" marR="0" lvl="0" indent="0" algn="just" rtl="0">
              <a:lnSpc>
                <a:spcPct val="150000"/>
              </a:lnSpc>
              <a:spcBef>
                <a:spcPts val="1000"/>
              </a:spcBef>
              <a:spcAft>
                <a:spcPts val="0"/>
              </a:spcAft>
              <a:buClr>
                <a:schemeClr val="dk1"/>
              </a:buClr>
              <a:buSzPct val="25000"/>
              <a:buFont typeface="Arial"/>
              <a:buNone/>
            </a:pPr>
            <a:r>
              <a:rPr lang="en-US" sz="1400" b="0" i="0" u="none" strike="noStrike" cap="none">
                <a:solidFill>
                  <a:srgbClr val="000000"/>
                </a:solidFill>
                <a:latin typeface="Questrial"/>
                <a:ea typeface="Questrial"/>
                <a:cs typeface="Questrial"/>
                <a:sym typeface="Questrial"/>
              </a:rPr>
              <a:t>successrate_K_1</a:t>
            </a:r>
          </a:p>
          <a:p>
            <a:pPr marL="0" marR="0" lvl="0" indent="0" algn="just" rtl="0">
              <a:lnSpc>
                <a:spcPct val="150000"/>
              </a:lnSpc>
              <a:spcBef>
                <a:spcPts val="100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just" rtl="0">
              <a:lnSpc>
                <a:spcPct val="150000"/>
              </a:lnSpc>
              <a:spcBef>
                <a:spcPts val="100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just" rtl="0">
              <a:lnSpc>
                <a:spcPct val="150000"/>
              </a:lnSpc>
              <a:spcBef>
                <a:spcPts val="100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100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402" name="Shape 402"/>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21</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Shape 407"/>
          <p:cNvSpPr txBox="1">
            <a:spLocks noGrp="1"/>
          </p:cNvSpPr>
          <p:nvPr>
            <p:ph type="title"/>
          </p:nvPr>
        </p:nvSpPr>
        <p:spPr>
          <a:xfrm>
            <a:off x="227012" y="274637"/>
            <a:ext cx="7923600" cy="1143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KNN Results</a:t>
            </a:r>
          </a:p>
        </p:txBody>
      </p:sp>
      <p:sp>
        <p:nvSpPr>
          <p:cNvPr id="408" name="Shape 408"/>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22</a:t>
            </a:fld>
            <a:endParaRPr lang="en-US" sz="1000" b="0" i="0" u="none" strike="noStrike" cap="none">
              <a:solidFill>
                <a:srgbClr val="888888"/>
              </a:solidFill>
              <a:latin typeface="Questrial"/>
              <a:ea typeface="Questrial"/>
              <a:cs typeface="Questrial"/>
              <a:sym typeface="Questrial"/>
            </a:endParaRPr>
          </a:p>
        </p:txBody>
      </p:sp>
      <p:graphicFrame>
        <p:nvGraphicFramePr>
          <p:cNvPr id="409" name="Shape 409"/>
          <p:cNvGraphicFramePr/>
          <p:nvPr/>
        </p:nvGraphicFramePr>
        <p:xfrm>
          <a:off x="952500" y="1219200"/>
          <a:ext cx="3000000" cy="3000000"/>
        </p:xfrm>
        <a:graphic>
          <a:graphicData uri="http://schemas.openxmlformats.org/drawingml/2006/table">
            <a:tbl>
              <a:tblPr>
                <a:noFill/>
                <a:tableStyleId>{31D1BA55-D1A9-4549-A2FE-7B171866B778}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K value</a:t>
                      </a:r>
                    </a:p>
                  </a:txBody>
                  <a:tcPr marL="91425" marR="91425" marT="91425" marB="91425"/>
                </a:tc>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success rate %</a:t>
                      </a: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1</a:t>
                      </a:r>
                    </a:p>
                  </a:txBody>
                  <a:tcPr marL="91425" marR="91425" marT="91425" marB="91425"/>
                </a:tc>
                <a:tc>
                  <a:txBody>
                    <a:bodyPr/>
                    <a:lstStyle/>
                    <a:p>
                      <a:pPr marL="0" marR="0" lvl="0" indent="0" algn="l" rtl="0">
                        <a:lnSpc>
                          <a:spcPct val="100000"/>
                        </a:lnSpc>
                        <a:spcBef>
                          <a:spcPts val="0"/>
                        </a:spcBef>
                        <a:spcAft>
                          <a:spcPts val="0"/>
                        </a:spcAft>
                        <a:buClr>
                          <a:srgbClr val="000000"/>
                        </a:buClr>
                        <a:buSzPct val="25000"/>
                        <a:buFont typeface="Arial"/>
                        <a:buNone/>
                      </a:pPr>
                      <a:r>
                        <a:rPr lang="en-US"/>
                        <a:t>89.59044</a:t>
                      </a: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a:t>3</a:t>
                      </a:r>
                    </a:p>
                  </a:txBody>
                  <a:tcPr marL="91425" marR="91425" marT="91425" marB="91425"/>
                </a:tc>
                <a:tc>
                  <a:txBody>
                    <a:bodyPr/>
                    <a:lstStyle/>
                    <a:p>
                      <a:pPr marL="0" marR="0" lvl="0" indent="0" algn="l" rtl="0">
                        <a:lnSpc>
                          <a:spcPct val="100000"/>
                        </a:lnSpc>
                        <a:spcBef>
                          <a:spcPts val="0"/>
                        </a:spcBef>
                        <a:spcAft>
                          <a:spcPts val="0"/>
                        </a:spcAft>
                        <a:buClr>
                          <a:srgbClr val="000000"/>
                        </a:buClr>
                        <a:buSzPct val="25000"/>
                        <a:buFont typeface="Arial"/>
                        <a:buNone/>
                      </a:pPr>
                      <a:r>
                        <a:rPr lang="en-US"/>
                        <a:t>90.95563</a:t>
                      </a: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a:t>5</a:t>
                      </a:r>
                    </a:p>
                  </a:txBody>
                  <a:tcPr marL="91425" marR="91425" marT="91425" marB="91425"/>
                </a:tc>
                <a:tc>
                  <a:txBody>
                    <a:bodyPr/>
                    <a:lstStyle/>
                    <a:p>
                      <a:pPr marL="0" marR="0" lvl="0" indent="-69850" algn="l" rtl="0">
                        <a:lnSpc>
                          <a:spcPct val="100000"/>
                        </a:lnSpc>
                        <a:spcBef>
                          <a:spcPts val="0"/>
                        </a:spcBef>
                        <a:spcAft>
                          <a:spcPts val="0"/>
                        </a:spcAft>
                        <a:buClr>
                          <a:schemeClr val="dk1"/>
                        </a:buClr>
                        <a:buSzPct val="78571"/>
                        <a:buFont typeface="Arial"/>
                        <a:buNone/>
                      </a:pPr>
                      <a:r>
                        <a:rPr lang="en-US"/>
                        <a:t>91.80887</a:t>
                      </a:r>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a:t>7</a:t>
                      </a:r>
                    </a:p>
                  </a:txBody>
                  <a:tcPr marL="91425" marR="91425" marT="91425" marB="91425"/>
                </a:tc>
                <a:tc>
                  <a:txBody>
                    <a:bodyPr/>
                    <a:lstStyle/>
                    <a:p>
                      <a:pPr marL="0" marR="0" lvl="0" indent="0" algn="l" rtl="0">
                        <a:lnSpc>
                          <a:spcPct val="100000"/>
                        </a:lnSpc>
                        <a:spcBef>
                          <a:spcPts val="0"/>
                        </a:spcBef>
                        <a:spcAft>
                          <a:spcPts val="0"/>
                        </a:spcAft>
                        <a:buClr>
                          <a:srgbClr val="000000"/>
                        </a:buClr>
                        <a:buSzPct val="25000"/>
                        <a:buFont typeface="Arial"/>
                        <a:buNone/>
                      </a:pPr>
                      <a:r>
                        <a:rPr lang="en-US"/>
                        <a:t>91.97952</a:t>
                      </a:r>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a:t>9</a:t>
                      </a:r>
                    </a:p>
                  </a:txBody>
                  <a:tcPr marL="91425" marR="91425" marT="91425" marB="91425"/>
                </a:tc>
                <a:tc>
                  <a:txBody>
                    <a:bodyPr/>
                    <a:lstStyle/>
                    <a:p>
                      <a:pPr marL="0" marR="0" lvl="0" indent="0" algn="l" rtl="0">
                        <a:lnSpc>
                          <a:spcPct val="100000"/>
                        </a:lnSpc>
                        <a:spcBef>
                          <a:spcPts val="0"/>
                        </a:spcBef>
                        <a:spcAft>
                          <a:spcPts val="0"/>
                        </a:spcAft>
                        <a:buClr>
                          <a:schemeClr val="dk1"/>
                        </a:buClr>
                        <a:buSzPct val="25000"/>
                        <a:buFont typeface="Arial"/>
                        <a:buNone/>
                      </a:pPr>
                      <a:r>
                        <a:rPr lang="en-US">
                          <a:solidFill>
                            <a:schemeClr val="dk1"/>
                          </a:solidFill>
                        </a:rPr>
                        <a:t>91.80887</a:t>
                      </a:r>
                    </a:p>
                  </a:txBody>
                  <a:tcPr marL="91425" marR="91425" marT="91425" marB="91425"/>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a:t>11</a:t>
                      </a:r>
                    </a:p>
                  </a:txBody>
                  <a:tcPr marL="91425" marR="91425" marT="91425" marB="91425"/>
                </a:tc>
                <a:tc>
                  <a:txBody>
                    <a:bodyPr/>
                    <a:lstStyle/>
                    <a:p>
                      <a:pPr marL="0" marR="0" lvl="0" indent="0" algn="l" rtl="0">
                        <a:lnSpc>
                          <a:spcPct val="100000"/>
                        </a:lnSpc>
                        <a:spcBef>
                          <a:spcPts val="0"/>
                        </a:spcBef>
                        <a:spcAft>
                          <a:spcPts val="0"/>
                        </a:spcAft>
                        <a:buClr>
                          <a:srgbClr val="000000"/>
                        </a:buClr>
                        <a:buSzPct val="25000"/>
                        <a:buFont typeface="Arial"/>
                        <a:buNone/>
                      </a:pPr>
                      <a:r>
                        <a:rPr lang="en-US"/>
                        <a:t>91.97952</a:t>
                      </a:r>
                    </a:p>
                  </a:txBody>
                  <a:tcPr marL="91425" marR="91425" marT="91425" marB="91425"/>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1</a:t>
                      </a:r>
                      <a:r>
                        <a:rPr lang="en-US"/>
                        <a:t>3</a:t>
                      </a:r>
                    </a:p>
                  </a:txBody>
                  <a:tcPr marL="91425" marR="91425" marT="91425" marB="91425"/>
                </a:tc>
                <a:tc>
                  <a:txBody>
                    <a:bodyPr/>
                    <a:lstStyle/>
                    <a:p>
                      <a:pPr marL="0" marR="0" lvl="0" indent="0" algn="l" rtl="0">
                        <a:lnSpc>
                          <a:spcPct val="100000"/>
                        </a:lnSpc>
                        <a:spcBef>
                          <a:spcPts val="0"/>
                        </a:spcBef>
                        <a:spcAft>
                          <a:spcPts val="0"/>
                        </a:spcAft>
                        <a:buClr>
                          <a:srgbClr val="000000"/>
                        </a:buClr>
                        <a:buSzPct val="25000"/>
                        <a:buFont typeface="Arial"/>
                        <a:buNone/>
                      </a:pPr>
                      <a:r>
                        <a:rPr lang="en-US"/>
                        <a:t>92.66212</a:t>
                      </a:r>
                    </a:p>
                  </a:txBody>
                  <a:tcPr marL="91425" marR="91425" marT="91425" marB="91425"/>
                </a:tc>
                <a:extLst>
                  <a:ext uri="{0D108BD9-81ED-4DB2-BD59-A6C34878D82A}">
                    <a16:rowId xmlns:a16="http://schemas.microsoft.com/office/drawing/2014/main" val="10007"/>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u="none" strike="noStrike" cap="none"/>
                        <a:t>1</a:t>
                      </a:r>
                      <a:r>
                        <a:rPr lang="en-US"/>
                        <a:t>5</a:t>
                      </a:r>
                    </a:p>
                  </a:txBody>
                  <a:tcPr marL="91425" marR="91425" marT="91425" marB="91425"/>
                </a:tc>
                <a:tc>
                  <a:txBody>
                    <a:bodyPr/>
                    <a:lstStyle/>
                    <a:p>
                      <a:pPr marL="0" marR="0" lvl="0" indent="0" algn="l" rtl="0">
                        <a:lnSpc>
                          <a:spcPct val="100000"/>
                        </a:lnSpc>
                        <a:spcBef>
                          <a:spcPts val="0"/>
                        </a:spcBef>
                        <a:spcAft>
                          <a:spcPts val="0"/>
                        </a:spcAft>
                        <a:buClr>
                          <a:srgbClr val="000000"/>
                        </a:buClr>
                        <a:buSzPct val="25000"/>
                        <a:buFont typeface="Arial"/>
                        <a:buNone/>
                      </a:pPr>
                      <a:r>
                        <a:rPr lang="en-US"/>
                        <a:t>92.32082</a:t>
                      </a: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227000" y="274631"/>
            <a:ext cx="7923600" cy="547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KNN Result Plot</a:t>
            </a:r>
          </a:p>
        </p:txBody>
      </p:sp>
      <p:sp>
        <p:nvSpPr>
          <p:cNvPr id="415" name="Shape 415"/>
          <p:cNvSpPr txBox="1">
            <a:spLocks noGrp="1"/>
          </p:cNvSpPr>
          <p:nvPr>
            <p:ph type="body" idx="1"/>
          </p:nvPr>
        </p:nvSpPr>
        <p:spPr>
          <a:xfrm>
            <a:off x="146100" y="928500"/>
            <a:ext cx="8851799" cy="5001000"/>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just" rtl="0">
              <a:lnSpc>
                <a:spcPct val="150000"/>
              </a:lnSpc>
              <a:spcBef>
                <a:spcPts val="100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100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416" name="Shape 416"/>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23</a:t>
            </a:fld>
            <a:endParaRPr lang="en-US" sz="1000" b="0" i="0" u="none" strike="noStrike" cap="none">
              <a:solidFill>
                <a:srgbClr val="888888"/>
              </a:solidFill>
              <a:latin typeface="Questrial"/>
              <a:ea typeface="Questrial"/>
              <a:cs typeface="Questrial"/>
              <a:sym typeface="Questrial"/>
            </a:endParaRPr>
          </a:p>
        </p:txBody>
      </p:sp>
      <p:sp>
        <p:nvSpPr>
          <p:cNvPr id="417" name="Shape 417"/>
          <p:cNvSpPr txBox="1"/>
          <p:nvPr/>
        </p:nvSpPr>
        <p:spPr>
          <a:xfrm>
            <a:off x="6216600" y="1628150"/>
            <a:ext cx="2649900" cy="2170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400" b="0" i="0" u="none" strike="noStrike" cap="none">
                <a:solidFill>
                  <a:srgbClr val="000000"/>
                </a:solidFill>
                <a:latin typeface="Arial"/>
                <a:ea typeface="Arial"/>
                <a:cs typeface="Arial"/>
                <a:sym typeface="Arial"/>
              </a:rPr>
              <a:t>k&lt;-c(1,3,5,7,9,11,13,15)</a:t>
            </a:r>
          </a:p>
          <a:p>
            <a:pPr marL="0" marR="0" lvl="0" indent="0" algn="l" rtl="0">
              <a:lnSpc>
                <a:spcPct val="100000"/>
              </a:lnSpc>
              <a:spcBef>
                <a:spcPts val="0"/>
              </a:spcBef>
              <a:spcAft>
                <a:spcPts val="0"/>
              </a:spcAft>
              <a:buClr>
                <a:schemeClr val="dk1"/>
              </a:buClr>
              <a:buSzPct val="25000"/>
              <a:buFont typeface="Arial"/>
              <a:buNone/>
            </a:pPr>
            <a:r>
              <a:rPr lang="en-US" sz="1400" b="0" i="0" u="none" strike="noStrike" cap="none">
                <a:solidFill>
                  <a:srgbClr val="000000"/>
                </a:solidFill>
                <a:latin typeface="Arial"/>
                <a:ea typeface="Arial"/>
                <a:cs typeface="Arial"/>
                <a:sym typeface="Arial"/>
              </a:rPr>
              <a:t>s&lt;-c(successrate_K_1, successrate_K_3,successrate_K_5,successrate_K_7,successrate_K_9,successrate_K_11,successrate_K_13,successrate_K_15)</a:t>
            </a:r>
          </a:p>
          <a:p>
            <a:pPr marL="0" marR="0" lvl="0" indent="0" algn="l" rtl="0">
              <a:lnSpc>
                <a:spcPct val="100000"/>
              </a:lnSpc>
              <a:spcBef>
                <a:spcPts val="0"/>
              </a:spcBef>
              <a:spcAft>
                <a:spcPts val="0"/>
              </a:spcAft>
              <a:buClr>
                <a:schemeClr val="dk1"/>
              </a:buClr>
              <a:buSzPct val="25000"/>
              <a:buFont typeface="Arial"/>
              <a:buNone/>
            </a:pPr>
            <a:r>
              <a:rPr lang="en-US" sz="1400" b="0" i="0" u="none" strike="noStrike" cap="none">
                <a:solidFill>
                  <a:srgbClr val="000000"/>
                </a:solidFill>
                <a:latin typeface="Arial"/>
                <a:ea typeface="Arial"/>
                <a:cs typeface="Arial"/>
                <a:sym typeface="Arial"/>
              </a:rPr>
              <a:t>ks&lt;-cbind(k,s)</a:t>
            </a:r>
          </a:p>
          <a:p>
            <a:pPr marL="0" marR="0" lvl="0" indent="0" algn="l" rtl="0">
              <a:lnSpc>
                <a:spcPct val="100000"/>
              </a:lnSpc>
              <a:spcBef>
                <a:spcPts val="0"/>
              </a:spcBef>
              <a:spcAft>
                <a:spcPts val="0"/>
              </a:spcAft>
              <a:buClr>
                <a:schemeClr val="dk1"/>
              </a:buClr>
              <a:buSzPct val="25000"/>
              <a:buFont typeface="Arial"/>
              <a:buNone/>
            </a:pPr>
            <a:r>
              <a:rPr lang="en-US" sz="1400" b="0" i="0" u="none" strike="noStrike" cap="none">
                <a:solidFill>
                  <a:srgbClr val="000000"/>
                </a:solidFill>
                <a:latin typeface="Arial"/>
                <a:ea typeface="Arial"/>
                <a:cs typeface="Arial"/>
                <a:sym typeface="Arial"/>
              </a:rPr>
              <a:t>plot(ks,col="blue")</a:t>
            </a: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18" name="Shape 418" descr="hypothyroid_knn.png"/>
          <p:cNvPicPr preferRelativeResize="0"/>
          <p:nvPr/>
        </p:nvPicPr>
        <p:blipFill>
          <a:blip r:embed="rId3">
            <a:alphaModFix/>
          </a:blip>
          <a:stretch>
            <a:fillRect/>
          </a:stretch>
        </p:blipFill>
        <p:spPr>
          <a:xfrm>
            <a:off x="80025" y="1003199"/>
            <a:ext cx="6021449" cy="49262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227012" y="274636"/>
            <a:ext cx="7923600" cy="4225931"/>
          </a:xfrm>
          <a:prstGeom prst="rect">
            <a:avLst/>
          </a:prstGeom>
          <a:noFill/>
          <a:ln>
            <a:noFill/>
          </a:ln>
        </p:spPr>
        <p:txBody>
          <a:bodyPr lIns="91425" tIns="91425" rIns="91425" bIns="91425" anchor="t" anchorCtr="0">
            <a:noAutofit/>
          </a:bodyPr>
          <a:lstStyle/>
          <a:p>
            <a:pPr marL="0" marR="0" lvl="0" indent="0" algn="r" rtl="0">
              <a:lnSpc>
                <a:spcPct val="100000"/>
              </a:lnSpc>
              <a:spcBef>
                <a:spcPts val="0"/>
              </a:spcBef>
              <a:spcAft>
                <a:spcPts val="0"/>
              </a:spcAft>
              <a:buClr>
                <a:schemeClr val="dk1"/>
              </a:buClr>
              <a:buSzPct val="25000"/>
              <a:buFont typeface="Questrial"/>
              <a:buNone/>
            </a:pPr>
            <a:br>
              <a:rPr lang="en-US" sz="9600" b="1" i="0" u="none" strike="noStrike" cap="none">
                <a:solidFill>
                  <a:schemeClr val="dk1"/>
                </a:solidFill>
                <a:latin typeface="Questrial"/>
                <a:ea typeface="Questrial"/>
                <a:cs typeface="Questrial"/>
                <a:sym typeface="Questrial"/>
              </a:rPr>
            </a:br>
            <a:r>
              <a:rPr lang="en-US" sz="6000" b="1" i="0" u="none" strike="noStrike" cap="none">
                <a:solidFill>
                  <a:schemeClr val="dk1"/>
                </a:solidFill>
                <a:latin typeface="Questrial"/>
                <a:ea typeface="Questrial"/>
                <a:cs typeface="Questrial"/>
                <a:sym typeface="Questrial"/>
              </a:rPr>
              <a:t>            </a:t>
            </a:r>
            <a:r>
              <a:rPr lang="en-US" sz="3600" b="1" i="0" u="none" strike="noStrike" cap="none">
                <a:solidFill>
                  <a:schemeClr val="dk1"/>
                </a:solidFill>
                <a:latin typeface="Questrial"/>
                <a:ea typeface="Questrial"/>
                <a:cs typeface="Questrial"/>
                <a:sym typeface="Questrial"/>
              </a:rPr>
              <a:t>Palak Gangwal</a:t>
            </a:r>
          </a:p>
          <a:p>
            <a:pPr marL="0" marR="0" lvl="0" indent="0" algn="r" rtl="0">
              <a:lnSpc>
                <a:spcPct val="100000"/>
              </a:lnSpc>
              <a:spcBef>
                <a:spcPts val="0"/>
              </a:spcBef>
              <a:spcAft>
                <a:spcPts val="0"/>
              </a:spcAft>
              <a:buClr>
                <a:schemeClr val="dk1"/>
              </a:buClr>
              <a:buSzPct val="25000"/>
              <a:buFont typeface="Questrial"/>
              <a:buNone/>
            </a:pPr>
            <a:r>
              <a:rPr lang="en-US" sz="6000" b="1" i="0" u="none" strike="noStrike" cap="none">
                <a:solidFill>
                  <a:schemeClr val="dk1"/>
                </a:solidFill>
                <a:latin typeface="Questrial"/>
                <a:ea typeface="Questrial"/>
                <a:cs typeface="Questrial"/>
                <a:sym typeface="Questrial"/>
              </a:rPr>
              <a:t>K</a:t>
            </a:r>
            <a:r>
              <a:rPr lang="en-US" sz="6000"/>
              <a:t>KNN</a:t>
            </a:r>
          </a:p>
        </p:txBody>
      </p:sp>
      <p:sp>
        <p:nvSpPr>
          <p:cNvPr id="424" name="Shape 424"/>
          <p:cNvSpPr txBox="1">
            <a:spLocks noGrp="1"/>
          </p:cNvSpPr>
          <p:nvPr>
            <p:ph type="sldNum" idx="12"/>
          </p:nvPr>
        </p:nvSpPr>
        <p:spPr>
          <a:xfrm>
            <a:off x="8708567" y="6529848"/>
            <a:ext cx="370200" cy="2192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a:spLocks noGrp="1"/>
          </p:cNvSpPr>
          <p:nvPr>
            <p:ph type="title"/>
          </p:nvPr>
        </p:nvSpPr>
        <p:spPr>
          <a:xfrm>
            <a:off x="227000" y="274630"/>
            <a:ext cx="7923600" cy="6626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KKNN (weighted knn)</a:t>
            </a:r>
          </a:p>
        </p:txBody>
      </p:sp>
      <p:sp>
        <p:nvSpPr>
          <p:cNvPr id="430" name="Shape 430"/>
          <p:cNvSpPr txBox="1">
            <a:spLocks noGrp="1"/>
          </p:cNvSpPr>
          <p:nvPr>
            <p:ph type="body" idx="1"/>
          </p:nvPr>
        </p:nvSpPr>
        <p:spPr>
          <a:xfrm>
            <a:off x="680300" y="972750"/>
            <a:ext cx="7470299" cy="5015400"/>
          </a:xfrm>
          <a:prstGeom prst="rect">
            <a:avLst/>
          </a:prstGeom>
          <a:noFill/>
          <a:ln>
            <a:noFill/>
          </a:ln>
        </p:spPr>
        <p:txBody>
          <a:bodyPr lIns="91425" tIns="45700" rIns="91425" bIns="45700" anchor="t" anchorCtr="0">
            <a:noAutofit/>
          </a:bodyPr>
          <a:lstStyle/>
          <a:p>
            <a:pPr marL="457200" marR="0" lvl="0" indent="-317500" algn="just" rtl="0">
              <a:lnSpc>
                <a:spcPct val="100000"/>
              </a:lnSpc>
              <a:spcBef>
                <a:spcPts val="0"/>
              </a:spcBef>
              <a:spcAft>
                <a:spcPts val="0"/>
              </a:spcAft>
              <a:buClr>
                <a:srgbClr val="000000"/>
              </a:buClr>
              <a:buSzPct val="100000"/>
              <a:buFont typeface="Arial"/>
              <a:buChar char="•"/>
            </a:pPr>
            <a:r>
              <a:rPr lang="en-US" sz="1400" b="0" i="0" u="none" strike="noStrike" cap="none">
                <a:solidFill>
                  <a:srgbClr val="000000"/>
                </a:solidFill>
                <a:latin typeface="Questrial"/>
                <a:ea typeface="Questrial"/>
                <a:cs typeface="Questrial"/>
                <a:sym typeface="Questrial"/>
              </a:rPr>
              <a:t>Since </a:t>
            </a:r>
            <a:r>
              <a:rPr lang="en-US" sz="1400" b="0" i="1" u="none" strike="noStrike" cap="none">
                <a:solidFill>
                  <a:srgbClr val="000000"/>
                </a:solidFill>
                <a:latin typeface="Questrial"/>
                <a:ea typeface="Questrial"/>
                <a:cs typeface="Questrial"/>
                <a:sym typeface="Questrial"/>
              </a:rPr>
              <a:t>KNN</a:t>
            </a:r>
            <a:r>
              <a:rPr lang="en-US" sz="1400" b="0" i="0" u="none" strike="noStrike" cap="none">
                <a:solidFill>
                  <a:srgbClr val="000000"/>
                </a:solidFill>
                <a:latin typeface="Questrial"/>
                <a:ea typeface="Questrial"/>
                <a:cs typeface="Questrial"/>
                <a:sym typeface="Questrial"/>
              </a:rPr>
              <a:t> predictions are based on the assumption that objects close in distance are potentially similar. </a:t>
            </a:r>
          </a:p>
          <a:p>
            <a:pPr marL="0" marR="0" lvl="0" indent="0" algn="just" rtl="0">
              <a:lnSpc>
                <a:spcPct val="100000"/>
              </a:lnSpc>
              <a:spcBef>
                <a:spcPts val="0"/>
              </a:spcBef>
              <a:spcAft>
                <a:spcPts val="0"/>
              </a:spcAft>
              <a:buClr>
                <a:schemeClr val="dk1"/>
              </a:buClr>
              <a:buSzPct val="25000"/>
              <a:buFont typeface="Arial"/>
              <a:buNone/>
            </a:pPr>
            <a:endParaRPr sz="1400" b="0" i="0" u="none" strike="noStrike" cap="none">
              <a:solidFill>
                <a:srgbClr val="000000"/>
              </a:solidFill>
              <a:latin typeface="Questrial"/>
              <a:ea typeface="Questrial"/>
              <a:cs typeface="Questrial"/>
              <a:sym typeface="Questrial"/>
            </a:endParaRPr>
          </a:p>
          <a:p>
            <a:pPr marL="457200" marR="0" lvl="0" indent="-317500" algn="just" rtl="0">
              <a:lnSpc>
                <a:spcPct val="100000"/>
              </a:lnSpc>
              <a:spcBef>
                <a:spcPts val="1000"/>
              </a:spcBef>
              <a:spcAft>
                <a:spcPts val="0"/>
              </a:spcAft>
              <a:buClr>
                <a:srgbClr val="000000"/>
              </a:buClr>
              <a:buSzPct val="100000"/>
              <a:buFont typeface="Arial"/>
              <a:buChar char="•"/>
            </a:pPr>
            <a:r>
              <a:rPr lang="en-US" sz="1400" b="0" i="0" u="none" strike="noStrike" cap="none">
                <a:solidFill>
                  <a:srgbClr val="000000"/>
                </a:solidFill>
                <a:latin typeface="Questrial"/>
                <a:ea typeface="Questrial"/>
                <a:cs typeface="Questrial"/>
                <a:sym typeface="Questrial"/>
              </a:rPr>
              <a:t>It makes good sense to discriminate between the </a:t>
            </a:r>
            <a:r>
              <a:rPr lang="en-US" sz="1400" b="0" i="1" u="none" strike="noStrike" cap="none">
                <a:solidFill>
                  <a:srgbClr val="000000"/>
                </a:solidFill>
                <a:latin typeface="Questrial"/>
                <a:ea typeface="Questrial"/>
                <a:cs typeface="Questrial"/>
                <a:sym typeface="Questrial"/>
              </a:rPr>
              <a:t>K</a:t>
            </a:r>
            <a:r>
              <a:rPr lang="en-US" sz="1400" b="0" i="0" u="none" strike="noStrike" cap="none">
                <a:solidFill>
                  <a:srgbClr val="000000"/>
                </a:solidFill>
                <a:latin typeface="Questrial"/>
                <a:ea typeface="Questrial"/>
                <a:cs typeface="Questrial"/>
                <a:sym typeface="Questrial"/>
              </a:rPr>
              <a:t> nearest neighbors when making predictions, i.e., let the closest points among the </a:t>
            </a:r>
            <a:r>
              <a:rPr lang="en-US" sz="1400" b="0" i="1" u="none" strike="noStrike" cap="none">
                <a:solidFill>
                  <a:srgbClr val="000000"/>
                </a:solidFill>
                <a:latin typeface="Questrial"/>
                <a:ea typeface="Questrial"/>
                <a:cs typeface="Questrial"/>
                <a:sym typeface="Questrial"/>
              </a:rPr>
              <a:t>K</a:t>
            </a:r>
            <a:r>
              <a:rPr lang="en-US" sz="1400" b="0" i="0" u="none" strike="noStrike" cap="none">
                <a:solidFill>
                  <a:srgbClr val="000000"/>
                </a:solidFill>
                <a:latin typeface="Questrial"/>
                <a:ea typeface="Questrial"/>
                <a:cs typeface="Questrial"/>
                <a:sym typeface="Questrial"/>
              </a:rPr>
              <a:t> nearest neighbors have more say in affecting the outcome of the query point.</a:t>
            </a:r>
            <a:r>
              <a:rPr lang="en-US" sz="1400" b="0" i="0" u="none" strike="noStrike" cap="none">
                <a:solidFill>
                  <a:srgbClr val="3F3F3F"/>
                </a:solidFill>
                <a:latin typeface="Trebuchet MS"/>
                <a:ea typeface="Trebuchet MS"/>
                <a:cs typeface="Trebuchet MS"/>
                <a:sym typeface="Trebuchet MS"/>
              </a:rPr>
              <a:t> </a:t>
            </a:r>
          </a:p>
          <a:p>
            <a:pPr marL="0" marR="0" lvl="0" indent="0" algn="just" rtl="0">
              <a:lnSpc>
                <a:spcPct val="100000"/>
              </a:lnSpc>
              <a:spcBef>
                <a:spcPts val="1000"/>
              </a:spcBef>
              <a:spcAft>
                <a:spcPts val="0"/>
              </a:spcAft>
              <a:buClr>
                <a:schemeClr val="dk1"/>
              </a:buClr>
              <a:buSzPct val="25000"/>
              <a:buFont typeface="Arial"/>
              <a:buNone/>
            </a:pPr>
            <a:r>
              <a:rPr lang="en-US" sz="1400" b="0" i="0" u="none" strike="noStrike" cap="none">
                <a:solidFill>
                  <a:srgbClr val="3F3F3F"/>
                </a:solidFill>
                <a:latin typeface="Trebuchet MS"/>
                <a:ea typeface="Trebuchet MS"/>
                <a:cs typeface="Trebuchet MS"/>
                <a:sym typeface="Trebuchet MS"/>
              </a:rPr>
              <a:t>library(class)</a:t>
            </a:r>
          </a:p>
          <a:p>
            <a:pPr marL="0" marR="0" lvl="0" indent="0" algn="just" rtl="0">
              <a:lnSpc>
                <a:spcPct val="100000"/>
              </a:lnSpc>
              <a:spcBef>
                <a:spcPts val="1000"/>
              </a:spcBef>
              <a:spcAft>
                <a:spcPts val="0"/>
              </a:spcAft>
              <a:buClr>
                <a:schemeClr val="dk1"/>
              </a:buClr>
              <a:buSzPct val="25000"/>
              <a:buFont typeface="Arial"/>
              <a:buNone/>
            </a:pPr>
            <a:r>
              <a:rPr lang="en-US" sz="1400" b="0" i="0" u="none" strike="noStrike" cap="none">
                <a:solidFill>
                  <a:srgbClr val="3F3F3F"/>
                </a:solidFill>
                <a:latin typeface="Trebuchet MS"/>
                <a:ea typeface="Trebuchet MS"/>
                <a:cs typeface="Trebuchet MS"/>
                <a:sym typeface="Trebuchet MS"/>
              </a:rPr>
              <a:t>library(kknn)</a:t>
            </a:r>
          </a:p>
          <a:p>
            <a:pPr marL="0" marR="0" lvl="0" indent="0" algn="just" rtl="0">
              <a:lnSpc>
                <a:spcPct val="100000"/>
              </a:lnSpc>
              <a:spcBef>
                <a:spcPts val="1000"/>
              </a:spcBef>
              <a:spcAft>
                <a:spcPts val="0"/>
              </a:spcAft>
              <a:buClr>
                <a:schemeClr val="dk1"/>
              </a:buClr>
              <a:buSzPct val="25000"/>
              <a:buFont typeface="Arial"/>
              <a:buNone/>
            </a:pPr>
            <a:r>
              <a:rPr lang="en-US" sz="1400" b="0" i="0" u="none" strike="noStrike" cap="none">
                <a:solidFill>
                  <a:srgbClr val="3F3F3F"/>
                </a:solidFill>
                <a:latin typeface="Trebuchet MS"/>
                <a:ea typeface="Trebuchet MS"/>
                <a:cs typeface="Trebuchet MS"/>
                <a:sym typeface="Trebuchet MS"/>
              </a:rPr>
              <a:t>newpredict &lt;- kknn(sentement_~., newtraining, newtest, distance=1,k=1)</a:t>
            </a:r>
          </a:p>
          <a:p>
            <a:pPr marL="0" marR="0" lvl="0" indent="0" algn="just" rtl="0">
              <a:lnSpc>
                <a:spcPct val="100000"/>
              </a:lnSpc>
              <a:spcBef>
                <a:spcPts val="1000"/>
              </a:spcBef>
              <a:spcAft>
                <a:spcPts val="0"/>
              </a:spcAft>
              <a:buClr>
                <a:schemeClr val="dk1"/>
              </a:buClr>
              <a:buSzPct val="25000"/>
              <a:buFont typeface="Arial"/>
              <a:buNone/>
            </a:pPr>
            <a:r>
              <a:rPr lang="en-US" sz="1400" b="0" i="0" u="none" strike="noStrike" cap="none">
                <a:solidFill>
                  <a:srgbClr val="3F3F3F"/>
                </a:solidFill>
                <a:latin typeface="Trebuchet MS"/>
                <a:ea typeface="Trebuchet MS"/>
                <a:cs typeface="Trebuchet MS"/>
                <a:sym typeface="Trebuchet MS"/>
              </a:rPr>
              <a:t>fit &lt;- fitted(newpredict)</a:t>
            </a:r>
          </a:p>
          <a:p>
            <a:pPr marL="0" marR="0" lvl="0" indent="0" algn="just" rtl="0">
              <a:lnSpc>
                <a:spcPct val="100000"/>
              </a:lnSpc>
              <a:spcBef>
                <a:spcPts val="1000"/>
              </a:spcBef>
              <a:spcAft>
                <a:spcPts val="0"/>
              </a:spcAft>
              <a:buClr>
                <a:schemeClr val="dk1"/>
              </a:buClr>
              <a:buSzPct val="25000"/>
              <a:buFont typeface="Arial"/>
              <a:buNone/>
            </a:pPr>
            <a:r>
              <a:rPr lang="en-US" sz="1400" b="0" i="0" u="none" strike="noStrike" cap="none">
                <a:solidFill>
                  <a:srgbClr val="3F3F3F"/>
                </a:solidFill>
                <a:latin typeface="Trebuchet MS"/>
                <a:ea typeface="Trebuchet MS"/>
                <a:cs typeface="Trebuchet MS"/>
                <a:sym typeface="Trebuchet MS"/>
              </a:rPr>
              <a:t>s&lt;-table(newtest$sentement_, fit) # table gives the result in tabular form</a:t>
            </a:r>
          </a:p>
          <a:p>
            <a:pPr marL="0" marR="0" lvl="0" indent="0" algn="just" rtl="0">
              <a:lnSpc>
                <a:spcPct val="100000"/>
              </a:lnSpc>
              <a:spcBef>
                <a:spcPts val="1000"/>
              </a:spcBef>
              <a:spcAft>
                <a:spcPts val="0"/>
              </a:spcAft>
              <a:buClr>
                <a:schemeClr val="dk1"/>
              </a:buClr>
              <a:buSzPct val="25000"/>
              <a:buFont typeface="Arial"/>
              <a:buNone/>
            </a:pPr>
            <a:r>
              <a:rPr lang="en-US" sz="1400" b="0" i="0" u="none" strike="noStrike" cap="none">
                <a:solidFill>
                  <a:srgbClr val="3F3F3F"/>
                </a:solidFill>
                <a:latin typeface="Trebuchet MS"/>
                <a:ea typeface="Trebuchet MS"/>
                <a:cs typeface="Trebuchet MS"/>
                <a:sym typeface="Trebuchet MS"/>
              </a:rPr>
              <a:t>df1&lt;-as.data.frame(s)</a:t>
            </a:r>
          </a:p>
          <a:p>
            <a:pPr marL="0" marR="0" lvl="0" indent="0" algn="just" rtl="0">
              <a:lnSpc>
                <a:spcPct val="100000"/>
              </a:lnSpc>
              <a:spcBef>
                <a:spcPts val="1000"/>
              </a:spcBef>
              <a:spcAft>
                <a:spcPts val="0"/>
              </a:spcAft>
              <a:buClr>
                <a:schemeClr val="dk1"/>
              </a:buClr>
              <a:buSzPct val="25000"/>
              <a:buFont typeface="Arial"/>
              <a:buNone/>
            </a:pPr>
            <a:r>
              <a:rPr lang="en-US" sz="1400" b="0" i="0" u="none" strike="noStrike" cap="none">
                <a:solidFill>
                  <a:srgbClr val="3F3F3F"/>
                </a:solidFill>
                <a:latin typeface="Trebuchet MS"/>
                <a:ea typeface="Trebuchet MS"/>
                <a:cs typeface="Trebuchet MS"/>
                <a:sym typeface="Trebuchet MS"/>
              </a:rPr>
              <a:t>good_predictions&lt;-sum(df$Freq[df$Var1==df$Var2])</a:t>
            </a:r>
          </a:p>
          <a:p>
            <a:pPr marL="0" marR="0" lvl="0" indent="0" algn="just" rtl="0">
              <a:lnSpc>
                <a:spcPct val="100000"/>
              </a:lnSpc>
              <a:spcBef>
                <a:spcPts val="1000"/>
              </a:spcBef>
              <a:spcAft>
                <a:spcPts val="0"/>
              </a:spcAft>
              <a:buClr>
                <a:schemeClr val="dk1"/>
              </a:buClr>
              <a:buSzPct val="25000"/>
              <a:buFont typeface="Arial"/>
              <a:buNone/>
            </a:pPr>
            <a:r>
              <a:rPr lang="en-US" sz="1400" b="0" i="0" u="none" strike="noStrike" cap="none">
                <a:solidFill>
                  <a:srgbClr val="3F3F3F"/>
                </a:solidFill>
                <a:latin typeface="Trebuchet MS"/>
                <a:ea typeface="Trebuchet MS"/>
                <a:cs typeface="Trebuchet MS"/>
                <a:sym typeface="Trebuchet MS"/>
              </a:rPr>
              <a:t>total_predictions&lt;- sum(df$Freq)</a:t>
            </a:r>
          </a:p>
          <a:p>
            <a:pPr marL="0" marR="0" lvl="0" indent="0" algn="just" rtl="0">
              <a:lnSpc>
                <a:spcPct val="100000"/>
              </a:lnSpc>
              <a:spcBef>
                <a:spcPts val="1000"/>
              </a:spcBef>
              <a:spcAft>
                <a:spcPts val="0"/>
              </a:spcAft>
              <a:buClr>
                <a:schemeClr val="dk1"/>
              </a:buClr>
              <a:buSzPct val="25000"/>
              <a:buFont typeface="Arial"/>
              <a:buNone/>
            </a:pPr>
            <a:r>
              <a:rPr lang="en-US" sz="1400" b="0" i="0" u="none" strike="noStrike" cap="none">
                <a:solidFill>
                  <a:srgbClr val="3F3F3F"/>
                </a:solidFill>
                <a:latin typeface="Trebuchet MS"/>
                <a:ea typeface="Trebuchet MS"/>
                <a:cs typeface="Trebuchet MS"/>
                <a:sym typeface="Trebuchet MS"/>
              </a:rPr>
              <a:t>successrate_KKNN_1 &lt;- (good_predictions/total_predictions) * 100</a:t>
            </a:r>
          </a:p>
          <a:p>
            <a:pPr marL="0" marR="0" lvl="0" indent="0" algn="just" rtl="0">
              <a:lnSpc>
                <a:spcPct val="100000"/>
              </a:lnSpc>
              <a:spcBef>
                <a:spcPts val="1000"/>
              </a:spcBef>
              <a:spcAft>
                <a:spcPts val="0"/>
              </a:spcAft>
              <a:buClr>
                <a:schemeClr val="dk1"/>
              </a:buClr>
              <a:buSzPct val="25000"/>
              <a:buFont typeface="Arial"/>
              <a:buNone/>
            </a:pPr>
            <a:r>
              <a:rPr lang="en-US" sz="1400" b="0" i="0" u="none" strike="noStrike" cap="none">
                <a:solidFill>
                  <a:srgbClr val="3F3F3F"/>
                </a:solidFill>
                <a:latin typeface="Trebuchet MS"/>
                <a:ea typeface="Trebuchet MS"/>
                <a:cs typeface="Trebuchet MS"/>
                <a:sym typeface="Trebuchet MS"/>
              </a:rPr>
              <a:t>successrate_KKNN_1</a:t>
            </a:r>
          </a:p>
        </p:txBody>
      </p:sp>
      <p:sp>
        <p:nvSpPr>
          <p:cNvPr id="431" name="Shape 431"/>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25</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Shape 436"/>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Questrial"/>
              <a:buNone/>
            </a:pPr>
            <a:r>
              <a:rPr lang="en-US" sz="4000" b="1" i="0" u="none" strike="noStrike" cap="none">
                <a:solidFill>
                  <a:schemeClr val="dk1"/>
                </a:solidFill>
                <a:latin typeface="Times New Roman"/>
                <a:ea typeface="Times New Roman"/>
                <a:cs typeface="Times New Roman"/>
                <a:sym typeface="Times New Roman"/>
              </a:rPr>
              <a:t>Distance Function</a:t>
            </a:r>
          </a:p>
        </p:txBody>
      </p:sp>
      <p:sp>
        <p:nvSpPr>
          <p:cNvPr id="437" name="Shape 437"/>
          <p:cNvSpPr txBox="1">
            <a:spLocks noGrp="1"/>
          </p:cNvSpPr>
          <p:nvPr>
            <p:ph type="sldNum" idx="12"/>
          </p:nvPr>
        </p:nvSpPr>
        <p:spPr>
          <a:xfrm>
            <a:off x="8708567" y="6529848"/>
            <a:ext cx="370200" cy="2192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pic>
        <p:nvPicPr>
          <p:cNvPr id="438" name="Shape 438"/>
          <p:cNvPicPr preferRelativeResize="0"/>
          <p:nvPr/>
        </p:nvPicPr>
        <p:blipFill rotWithShape="1">
          <a:blip r:embed="rId3">
            <a:alphaModFix/>
          </a:blip>
          <a:srcRect/>
          <a:stretch/>
        </p:blipFill>
        <p:spPr>
          <a:xfrm>
            <a:off x="1211062" y="1571611"/>
            <a:ext cx="3363000" cy="3751075"/>
          </a:xfrm>
          <a:prstGeom prst="rect">
            <a:avLst/>
          </a:prstGeom>
          <a:noFill/>
          <a:ln>
            <a:noFill/>
          </a:ln>
        </p:spPr>
      </p:pic>
      <p:pic>
        <p:nvPicPr>
          <p:cNvPr id="439" name="Shape 439"/>
          <p:cNvPicPr preferRelativeResize="0"/>
          <p:nvPr/>
        </p:nvPicPr>
        <p:blipFill rotWithShape="1">
          <a:blip r:embed="rId3">
            <a:alphaModFix/>
          </a:blip>
          <a:srcRect/>
          <a:stretch/>
        </p:blipFill>
        <p:spPr>
          <a:xfrm>
            <a:off x="1285850" y="1643050"/>
            <a:ext cx="6542400" cy="3846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txBox="1">
            <a:spLocks noGrp="1"/>
          </p:cNvSpPr>
          <p:nvPr>
            <p:ph type="title"/>
          </p:nvPr>
        </p:nvSpPr>
        <p:spPr>
          <a:xfrm>
            <a:off x="227000" y="274631"/>
            <a:ext cx="7923600" cy="5478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KKNN Result Plot</a:t>
            </a:r>
          </a:p>
        </p:txBody>
      </p:sp>
      <p:sp>
        <p:nvSpPr>
          <p:cNvPr id="445" name="Shape 445"/>
          <p:cNvSpPr txBox="1">
            <a:spLocks noGrp="1"/>
          </p:cNvSpPr>
          <p:nvPr>
            <p:ph type="body" idx="1"/>
          </p:nvPr>
        </p:nvSpPr>
        <p:spPr>
          <a:xfrm>
            <a:off x="146100" y="928500"/>
            <a:ext cx="8851800" cy="5001000"/>
          </a:xfrm>
          <a:prstGeom prst="rect">
            <a:avLst/>
          </a:prstGeom>
          <a:noFill/>
          <a:ln>
            <a:noFill/>
          </a:ln>
        </p:spPr>
        <p:txBody>
          <a:bodyPr lIns="91425" tIns="45700" rIns="91425" bIns="45700" anchor="t" anchorCtr="0">
            <a:noAutofit/>
          </a:bodyPr>
          <a:lstStyle/>
          <a:p>
            <a:pPr marL="0" marR="0" lvl="0" indent="0" algn="just" rtl="0">
              <a:lnSpc>
                <a:spcPct val="150000"/>
              </a:lnSpc>
              <a:spcBef>
                <a:spcPts val="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just" rtl="0">
              <a:lnSpc>
                <a:spcPct val="150000"/>
              </a:lnSpc>
              <a:spcBef>
                <a:spcPts val="100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1000"/>
              </a:spcBef>
              <a:spcAft>
                <a:spcPts val="0"/>
              </a:spcAft>
              <a:buClr>
                <a:schemeClr val="dk1"/>
              </a:buClr>
              <a:buSzPct val="25000"/>
              <a:buFont typeface="Arial"/>
              <a:buNone/>
            </a:pPr>
            <a:endParaRPr sz="24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446" name="Shape 446"/>
          <p:cNvSpPr txBox="1">
            <a:spLocks noGrp="1"/>
          </p:cNvSpPr>
          <p:nvPr>
            <p:ph type="sldNum" idx="12"/>
          </p:nvPr>
        </p:nvSpPr>
        <p:spPr>
          <a:xfrm>
            <a:off x="8708567" y="6529848"/>
            <a:ext cx="370200" cy="2192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27</a:t>
            </a:fld>
            <a:endParaRPr lang="en-US" sz="1000" b="0" i="0" u="none" strike="noStrike" cap="none">
              <a:solidFill>
                <a:srgbClr val="888888"/>
              </a:solidFill>
              <a:latin typeface="Questrial"/>
              <a:ea typeface="Questrial"/>
              <a:cs typeface="Questrial"/>
              <a:sym typeface="Questrial"/>
            </a:endParaRPr>
          </a:p>
        </p:txBody>
      </p:sp>
      <p:sp>
        <p:nvSpPr>
          <p:cNvPr id="447" name="Shape 447"/>
          <p:cNvSpPr txBox="1"/>
          <p:nvPr/>
        </p:nvSpPr>
        <p:spPr>
          <a:xfrm>
            <a:off x="6216600" y="1628150"/>
            <a:ext cx="2649900" cy="2170800"/>
          </a:xfrm>
          <a:prstGeom prst="rect">
            <a:avLst/>
          </a:prstGeom>
          <a:noFill/>
          <a:ln>
            <a:noFill/>
          </a:ln>
        </p:spPr>
        <p:txBody>
          <a:bodyPr lIns="91425" tIns="91425" rIns="91425" bIns="91425" anchor="t" anchorCtr="0">
            <a:noAutofit/>
          </a:bodyPr>
          <a:lstStyle/>
          <a:p>
            <a:pPr marL="0" marR="0" lvl="0" indent="-69850" algn="l" rtl="0">
              <a:lnSpc>
                <a:spcPct val="100000"/>
              </a:lnSpc>
              <a:spcBef>
                <a:spcPts val="0"/>
              </a:spcBef>
              <a:spcAft>
                <a:spcPts val="0"/>
              </a:spcAft>
              <a:buClr>
                <a:schemeClr val="dk1"/>
              </a:buClr>
              <a:buFont typeface="Arial"/>
              <a:buNone/>
            </a:pPr>
            <a:r>
              <a:rPr lang="en-US"/>
              <a:t>k&lt;-c(1,3,5,7,9)</a:t>
            </a:r>
          </a:p>
          <a:p>
            <a:pPr marL="0" marR="0" lvl="0" indent="-69850" algn="l" rtl="0">
              <a:lnSpc>
                <a:spcPct val="100000"/>
              </a:lnSpc>
              <a:spcBef>
                <a:spcPts val="0"/>
              </a:spcBef>
              <a:spcAft>
                <a:spcPts val="0"/>
              </a:spcAft>
              <a:buClr>
                <a:schemeClr val="dk1"/>
              </a:buClr>
              <a:buFont typeface="Arial"/>
              <a:buNone/>
            </a:pPr>
            <a:r>
              <a:rPr lang="en-US"/>
              <a:t>s&lt;-c(successrate_K_1,successrate_K_3,successrate_K_5,successrate_K_7,successrate_K_9)</a:t>
            </a:r>
          </a:p>
          <a:p>
            <a:pPr marL="0" marR="0" lvl="0" indent="-69850" algn="l" rtl="0">
              <a:lnSpc>
                <a:spcPct val="100000"/>
              </a:lnSpc>
              <a:spcBef>
                <a:spcPts val="0"/>
              </a:spcBef>
              <a:spcAft>
                <a:spcPts val="0"/>
              </a:spcAft>
              <a:buClr>
                <a:schemeClr val="dk1"/>
              </a:buClr>
              <a:buFont typeface="Arial"/>
              <a:buNone/>
            </a:pPr>
            <a:r>
              <a:rPr lang="en-US"/>
              <a:t>ks&lt;-cbind(k,s)</a:t>
            </a:r>
          </a:p>
          <a:p>
            <a:pPr marL="0" marR="0" lvl="0" indent="-69850" algn="l" rtl="0">
              <a:lnSpc>
                <a:spcPct val="100000"/>
              </a:lnSpc>
              <a:spcBef>
                <a:spcPts val="0"/>
              </a:spcBef>
              <a:spcAft>
                <a:spcPts val="0"/>
              </a:spcAft>
              <a:buClr>
                <a:schemeClr val="dk1"/>
              </a:buClr>
              <a:buFont typeface="Arial"/>
              <a:buNone/>
            </a:pPr>
            <a:r>
              <a:rPr lang="en-US"/>
              <a:t>plot(ks,col="blue",main = "KKNN results for hypothyroid",type="b")</a:t>
            </a:r>
          </a:p>
          <a:p>
            <a:pPr marL="0" marR="0" lvl="0" indent="-69850" algn="l" rtl="0">
              <a:lnSpc>
                <a:spcPct val="100000"/>
              </a:lnSpc>
              <a:spcBef>
                <a:spcPts val="0"/>
              </a:spcBef>
              <a:spcAft>
                <a:spcPts val="0"/>
              </a:spcAft>
              <a:buClr>
                <a:schemeClr val="dk1"/>
              </a:buClr>
              <a:buFont typeface="Arial"/>
              <a:buNone/>
            </a:pPr>
            <a:endParaRPr/>
          </a:p>
          <a:p>
            <a:pPr marL="0" marR="0" lvl="0" indent="0" algn="l" rtl="0">
              <a:lnSpc>
                <a:spcPct val="100000"/>
              </a:lnSpc>
              <a:spcBef>
                <a:spcPts val="0"/>
              </a:spcBef>
              <a:spcAft>
                <a:spcPts val="0"/>
              </a:spcAft>
              <a:buClr>
                <a:schemeClr val="dk1"/>
              </a:buClr>
              <a:buFont typeface="Arial"/>
              <a:buNone/>
            </a:pPr>
            <a:endParaRPr/>
          </a:p>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448" name="Shape 448" descr="hypothyroid_kknn.png"/>
          <p:cNvPicPr preferRelativeResize="0"/>
          <p:nvPr/>
        </p:nvPicPr>
        <p:blipFill>
          <a:blip r:embed="rId3">
            <a:alphaModFix/>
          </a:blip>
          <a:stretch>
            <a:fillRect/>
          </a:stretch>
        </p:blipFill>
        <p:spPr>
          <a:xfrm>
            <a:off x="227000" y="1123950"/>
            <a:ext cx="5742925" cy="428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523025" y="2055750"/>
            <a:ext cx="7923600" cy="2615099"/>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Questrial"/>
              <a:buNone/>
            </a:pPr>
            <a:endParaRPr sz="3400" b="1" i="0" u="none" strike="noStrike" cap="none">
              <a:solidFill>
                <a:schemeClr val="dk1"/>
              </a:solidFill>
              <a:latin typeface="Questrial"/>
              <a:ea typeface="Questrial"/>
              <a:cs typeface="Questrial"/>
              <a:sym typeface="Questrial"/>
            </a:endParaRPr>
          </a:p>
          <a:p>
            <a:pPr marL="0" marR="0" lvl="0" indent="0" algn="r" rtl="0">
              <a:lnSpc>
                <a:spcPct val="100000"/>
              </a:lnSpc>
              <a:spcBef>
                <a:spcPts val="0"/>
              </a:spcBef>
              <a:spcAft>
                <a:spcPts val="0"/>
              </a:spcAft>
              <a:buClr>
                <a:schemeClr val="dk1"/>
              </a:buClr>
              <a:buSzPct val="25000"/>
              <a:buFont typeface="Questrial"/>
              <a:buNone/>
            </a:pPr>
            <a:r>
              <a:rPr lang="en-US" sz="3600"/>
              <a:t>Siddharth Limaye</a:t>
            </a:r>
          </a:p>
          <a:p>
            <a:pPr marL="0" marR="0" lvl="0" indent="0" algn="r" rtl="0">
              <a:lnSpc>
                <a:spcPct val="100000"/>
              </a:lnSpc>
              <a:spcBef>
                <a:spcPts val="0"/>
              </a:spcBef>
              <a:spcAft>
                <a:spcPts val="0"/>
              </a:spcAft>
              <a:buClr>
                <a:schemeClr val="dk1"/>
              </a:buClr>
              <a:buSzPct val="25000"/>
              <a:buFont typeface="Questrial"/>
              <a:buNone/>
            </a:pPr>
            <a:r>
              <a:rPr lang="en-US" sz="6000" b="1" i="0" u="none" strike="noStrike" cap="none">
                <a:solidFill>
                  <a:schemeClr val="dk1"/>
                </a:solidFill>
                <a:latin typeface="Questrial"/>
                <a:ea typeface="Questrial"/>
                <a:cs typeface="Questrial"/>
                <a:sym typeface="Questrial"/>
              </a:rPr>
              <a:t>Decision Tree</a:t>
            </a:r>
          </a:p>
        </p:txBody>
      </p:sp>
      <p:sp>
        <p:nvSpPr>
          <p:cNvPr id="454" name="Shape 454"/>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28</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xfrm>
            <a:off x="379400" y="122230"/>
            <a:ext cx="7923600" cy="597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What Is Decision Tree !!</a:t>
            </a:r>
          </a:p>
        </p:txBody>
      </p:sp>
      <p:sp>
        <p:nvSpPr>
          <p:cNvPr id="460" name="Shape 460"/>
          <p:cNvSpPr txBox="1">
            <a:spLocks noGrp="1"/>
          </p:cNvSpPr>
          <p:nvPr>
            <p:ph type="body" idx="1"/>
          </p:nvPr>
        </p:nvSpPr>
        <p:spPr>
          <a:xfrm>
            <a:off x="0" y="633400"/>
            <a:ext cx="8774100" cy="5484599"/>
          </a:xfrm>
          <a:prstGeom prst="rect">
            <a:avLst/>
          </a:prstGeom>
          <a:noFill/>
          <a:ln>
            <a:noFill/>
          </a:ln>
        </p:spPr>
        <p:txBody>
          <a:bodyPr lIns="91425" tIns="91425" rIns="91425" bIns="91425" anchor="t" anchorCtr="0">
            <a:noAutofit/>
          </a:bodyPr>
          <a:lstStyle/>
          <a:p>
            <a:pPr marL="285750" marR="0" lvl="0" indent="-57150" algn="l" rtl="0">
              <a:lnSpc>
                <a:spcPct val="100000"/>
              </a:lnSpc>
              <a:spcBef>
                <a:spcPts val="0"/>
              </a:spcBef>
              <a:spcAft>
                <a:spcPts val="0"/>
              </a:spcAft>
              <a:buClr>
                <a:schemeClr val="dk1"/>
              </a:buClr>
              <a:buSzPct val="100000"/>
              <a:buFont typeface="Noto Sans Symbols"/>
              <a:buChar char="▪"/>
            </a:pPr>
            <a:r>
              <a:rPr lang="en-US" sz="2400" b="0" i="0" u="none" strike="noStrike" cap="none">
                <a:solidFill>
                  <a:schemeClr val="dk1"/>
                </a:solidFill>
                <a:latin typeface="Questrial"/>
                <a:ea typeface="Questrial"/>
                <a:cs typeface="Questrial"/>
                <a:sym typeface="Questrial"/>
              </a:rPr>
              <a:t>A decision tree is a schematic, tree-shaped diagram used to determine a course of action or show a statistical probability.</a:t>
            </a:r>
          </a:p>
          <a:p>
            <a:pPr marL="285750" marR="0" lvl="0" indent="-57150" algn="l" rtl="0">
              <a:lnSpc>
                <a:spcPct val="100000"/>
              </a:lnSpc>
              <a:spcBef>
                <a:spcPts val="1200"/>
              </a:spcBef>
              <a:spcAft>
                <a:spcPts val="0"/>
              </a:spcAft>
              <a:buClr>
                <a:schemeClr val="dk1"/>
              </a:buClr>
              <a:buSzPct val="100000"/>
              <a:buFont typeface="Noto Sans Symbols"/>
              <a:buChar char="▪"/>
            </a:pPr>
            <a:r>
              <a:rPr lang="en-US" sz="2400" b="0" i="0" u="none" strike="noStrike" cap="none">
                <a:solidFill>
                  <a:schemeClr val="dk1"/>
                </a:solidFill>
                <a:latin typeface="Questrial"/>
                <a:ea typeface="Questrial"/>
                <a:cs typeface="Questrial"/>
                <a:sym typeface="Questrial"/>
              </a:rPr>
              <a:t>Each branch of the decision tree represents a possible decision, occurrence or reaction. </a:t>
            </a:r>
          </a:p>
          <a:p>
            <a:pPr marL="285750" marR="0" lvl="0" indent="-57150" algn="l" rtl="0">
              <a:lnSpc>
                <a:spcPct val="100000"/>
              </a:lnSpc>
              <a:spcBef>
                <a:spcPts val="1200"/>
              </a:spcBef>
              <a:spcAft>
                <a:spcPts val="0"/>
              </a:spcAft>
              <a:buClr>
                <a:schemeClr val="dk1"/>
              </a:buClr>
              <a:buSzPct val="100000"/>
              <a:buFont typeface="Noto Sans Symbols"/>
              <a:buChar char="▪"/>
            </a:pPr>
            <a:r>
              <a:rPr lang="en-US" sz="2400" b="0" i="0" u="none" strike="noStrike" cap="none">
                <a:solidFill>
                  <a:schemeClr val="dk1"/>
                </a:solidFill>
                <a:latin typeface="Questrial"/>
                <a:ea typeface="Questrial"/>
                <a:cs typeface="Questrial"/>
                <a:sym typeface="Questrial"/>
              </a:rPr>
              <a:t>Decision trees give people an effective and easy way to understand the potential options of a decision and its range of possible outcomes.</a:t>
            </a:r>
            <a:br>
              <a:rPr lang="en-US" sz="2400" b="0" i="0" u="none" strike="noStrike" cap="none">
                <a:solidFill>
                  <a:schemeClr val="dk1"/>
                </a:solidFill>
                <a:latin typeface="Questrial"/>
                <a:ea typeface="Questrial"/>
                <a:cs typeface="Questrial"/>
                <a:sym typeface="Questrial"/>
              </a:rPr>
            </a:br>
            <a:r>
              <a:rPr lang="en-US" sz="2400" b="0" i="0" u="none" strike="noStrike" cap="none">
                <a:solidFill>
                  <a:schemeClr val="dk1"/>
                </a:solidFill>
                <a:latin typeface="Questrial"/>
                <a:ea typeface="Questrial"/>
                <a:cs typeface="Questrial"/>
                <a:sym typeface="Questrial"/>
              </a:rPr>
              <a:t>A decision tree is a structure that includes a root node, branches, and leaf nodes.</a:t>
            </a:r>
          </a:p>
          <a:p>
            <a:pPr marL="285750" marR="0" lvl="0" indent="-57150" algn="l" rtl="0">
              <a:lnSpc>
                <a:spcPct val="100000"/>
              </a:lnSpc>
              <a:spcBef>
                <a:spcPts val="1200"/>
              </a:spcBef>
              <a:spcAft>
                <a:spcPts val="0"/>
              </a:spcAft>
              <a:buClr>
                <a:schemeClr val="dk1"/>
              </a:buClr>
              <a:buSzPct val="100000"/>
              <a:buFont typeface="Noto Sans Symbols"/>
              <a:buChar char="▪"/>
            </a:pPr>
            <a:r>
              <a:rPr lang="en-US" sz="2400" b="0" i="0" u="none" strike="noStrike" cap="none">
                <a:solidFill>
                  <a:schemeClr val="dk1"/>
                </a:solidFill>
                <a:latin typeface="Questrial"/>
                <a:ea typeface="Questrial"/>
                <a:cs typeface="Questrial"/>
                <a:sym typeface="Questrial"/>
              </a:rPr>
              <a:t> Each internal node denotes a test on an attribute, each branch denotes the outcome of a test, and each leaf node holds a class label. </a:t>
            </a:r>
          </a:p>
        </p:txBody>
      </p:sp>
      <p:sp>
        <p:nvSpPr>
          <p:cNvPr id="461" name="Shape 461"/>
          <p:cNvSpPr txBox="1">
            <a:spLocks noGrp="1"/>
          </p:cNvSpPr>
          <p:nvPr>
            <p:ph type="sldNum" idx="12"/>
          </p:nvPr>
        </p:nvSpPr>
        <p:spPr>
          <a:xfrm>
            <a:off x="8708567" y="6529848"/>
            <a:ext cx="370200" cy="2192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227000" y="274630"/>
            <a:ext cx="7923600" cy="597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Outline</a:t>
            </a:r>
          </a:p>
        </p:txBody>
      </p:sp>
      <p:sp>
        <p:nvSpPr>
          <p:cNvPr id="269" name="Shape 269"/>
          <p:cNvSpPr txBox="1">
            <a:spLocks noGrp="1"/>
          </p:cNvSpPr>
          <p:nvPr>
            <p:ph type="body" idx="1"/>
          </p:nvPr>
        </p:nvSpPr>
        <p:spPr>
          <a:xfrm>
            <a:off x="781150" y="736050"/>
            <a:ext cx="7470300" cy="5546400"/>
          </a:xfrm>
          <a:prstGeom prst="rect">
            <a:avLst/>
          </a:prstGeom>
          <a:noFill/>
          <a:ln>
            <a:noFill/>
          </a:ln>
        </p:spPr>
        <p:txBody>
          <a:bodyPr lIns="91425" tIns="45700" rIns="91425" bIns="45700" anchor="t" anchorCtr="0">
            <a:noAutofit/>
          </a:bodyPr>
          <a:lstStyle/>
          <a:p>
            <a:pPr marL="457200" marR="0" lvl="0" indent="-228600" algn="l" rtl="0">
              <a:lnSpc>
                <a:spcPct val="100000"/>
              </a:lnSpc>
              <a:spcBef>
                <a:spcPts val="0"/>
              </a:spcBef>
              <a:spcAft>
                <a:spcPts val="0"/>
              </a:spcAft>
              <a:buClr>
                <a:srgbClr val="000000"/>
              </a:buClr>
              <a:buSzPct val="100000"/>
              <a:buFont typeface="Arial"/>
              <a:buChar char="•"/>
            </a:pPr>
            <a:r>
              <a:rPr lang="en-US" sz="3200" b="0" i="0" u="none" strike="noStrike" cap="none">
                <a:solidFill>
                  <a:srgbClr val="000000"/>
                </a:solidFill>
                <a:latin typeface="Questrial"/>
                <a:ea typeface="Questrial"/>
                <a:cs typeface="Questrial"/>
                <a:sym typeface="Questrial"/>
              </a:rPr>
              <a:t>Summary</a:t>
            </a:r>
          </a:p>
          <a:p>
            <a:pPr marL="457200" marR="0" lvl="0" indent="-228600" algn="l" rtl="0">
              <a:lnSpc>
                <a:spcPct val="100000"/>
              </a:lnSpc>
              <a:spcBef>
                <a:spcPts val="1800"/>
              </a:spcBef>
              <a:spcAft>
                <a:spcPts val="0"/>
              </a:spcAft>
              <a:buClr>
                <a:srgbClr val="000000"/>
              </a:buClr>
              <a:buSzPct val="100000"/>
              <a:buFont typeface="Arial"/>
              <a:buChar char="•"/>
            </a:pPr>
            <a:r>
              <a:rPr lang="en-US" sz="3200" b="0" i="0" u="none" strike="noStrike" cap="none">
                <a:solidFill>
                  <a:srgbClr val="000000"/>
                </a:solidFill>
                <a:latin typeface="Questrial"/>
                <a:ea typeface="Questrial"/>
                <a:cs typeface="Questrial"/>
                <a:sym typeface="Questrial"/>
              </a:rPr>
              <a:t>Introduction</a:t>
            </a:r>
          </a:p>
          <a:p>
            <a:pPr marL="457200" marR="0" lvl="0" indent="-228600" algn="l" rtl="0">
              <a:lnSpc>
                <a:spcPct val="100000"/>
              </a:lnSpc>
              <a:spcBef>
                <a:spcPts val="1800"/>
              </a:spcBef>
              <a:spcAft>
                <a:spcPts val="0"/>
              </a:spcAft>
              <a:buClr>
                <a:srgbClr val="000000"/>
              </a:buClr>
              <a:buSzPct val="100000"/>
              <a:buFont typeface="Arial"/>
              <a:buChar char="•"/>
            </a:pPr>
            <a:r>
              <a:rPr lang="en-US" sz="3200" b="0" i="0" u="none" strike="noStrike" cap="none">
                <a:solidFill>
                  <a:srgbClr val="000000"/>
                </a:solidFill>
                <a:latin typeface="Questrial"/>
                <a:ea typeface="Questrial"/>
                <a:cs typeface="Questrial"/>
                <a:sym typeface="Questrial"/>
              </a:rPr>
              <a:t>Data Cleaning</a:t>
            </a:r>
          </a:p>
          <a:p>
            <a:pPr marL="457200" marR="0" lvl="0" indent="-228600" algn="l" rtl="0">
              <a:lnSpc>
                <a:spcPct val="100000"/>
              </a:lnSpc>
              <a:spcBef>
                <a:spcPts val="1800"/>
              </a:spcBef>
              <a:spcAft>
                <a:spcPts val="0"/>
              </a:spcAft>
              <a:buClr>
                <a:srgbClr val="000000"/>
              </a:buClr>
              <a:buSzPct val="100000"/>
              <a:buFont typeface="Arial"/>
              <a:buChar char="•"/>
            </a:pPr>
            <a:r>
              <a:rPr lang="en-US" sz="3200" b="0" i="0" u="none" strike="noStrike" cap="none">
                <a:solidFill>
                  <a:srgbClr val="000000"/>
                </a:solidFill>
                <a:latin typeface="Questrial"/>
                <a:ea typeface="Questrial"/>
                <a:cs typeface="Questrial"/>
                <a:sym typeface="Questrial"/>
              </a:rPr>
              <a:t>KNN /  KKNN</a:t>
            </a:r>
          </a:p>
          <a:p>
            <a:pPr marL="457200" marR="0" lvl="0" indent="-228600" algn="l" rtl="0">
              <a:lnSpc>
                <a:spcPct val="100000"/>
              </a:lnSpc>
              <a:spcBef>
                <a:spcPts val="1800"/>
              </a:spcBef>
              <a:spcAft>
                <a:spcPts val="0"/>
              </a:spcAft>
              <a:buClr>
                <a:srgbClr val="000000"/>
              </a:buClr>
              <a:buSzPct val="100000"/>
              <a:buFont typeface="Arial"/>
              <a:buChar char="•"/>
            </a:pPr>
            <a:r>
              <a:rPr lang="en-US" sz="3200" b="0" i="0" u="none" strike="noStrike" cap="none">
                <a:solidFill>
                  <a:srgbClr val="000000"/>
                </a:solidFill>
                <a:latin typeface="Questrial"/>
                <a:ea typeface="Questrial"/>
                <a:cs typeface="Questrial"/>
                <a:sym typeface="Questrial"/>
              </a:rPr>
              <a:t>Decision Trees</a:t>
            </a:r>
          </a:p>
          <a:p>
            <a:pPr marL="457200" marR="0" lvl="0" indent="-228600" algn="l" rtl="0">
              <a:lnSpc>
                <a:spcPct val="100000"/>
              </a:lnSpc>
              <a:spcBef>
                <a:spcPts val="1800"/>
              </a:spcBef>
              <a:spcAft>
                <a:spcPts val="0"/>
              </a:spcAft>
              <a:buClr>
                <a:srgbClr val="000000"/>
              </a:buClr>
              <a:buSzPct val="100000"/>
              <a:buFont typeface="Questrial"/>
              <a:buChar char="•"/>
            </a:pPr>
            <a:r>
              <a:rPr lang="en-US" sz="3200" b="0" i="0" u="none" strike="noStrike" cap="none">
                <a:solidFill>
                  <a:srgbClr val="000000"/>
                </a:solidFill>
                <a:latin typeface="Questrial"/>
                <a:ea typeface="Questrial"/>
                <a:cs typeface="Questrial"/>
                <a:sym typeface="Questrial"/>
              </a:rPr>
              <a:t>Data Visualizations</a:t>
            </a:r>
          </a:p>
          <a:p>
            <a:pPr marL="457200" marR="0" lvl="0" indent="-228600" algn="l" rtl="0">
              <a:lnSpc>
                <a:spcPct val="100000"/>
              </a:lnSpc>
              <a:spcBef>
                <a:spcPts val="1800"/>
              </a:spcBef>
              <a:spcAft>
                <a:spcPts val="0"/>
              </a:spcAft>
              <a:buClr>
                <a:srgbClr val="000000"/>
              </a:buClr>
              <a:buSzPct val="100000"/>
              <a:buFont typeface="Questrial"/>
              <a:buChar char="•"/>
            </a:pPr>
            <a:r>
              <a:rPr lang="en-US" sz="3200" b="0" i="0" u="none" strike="noStrike" cap="none">
                <a:solidFill>
                  <a:srgbClr val="000000"/>
                </a:solidFill>
                <a:latin typeface="Questrial"/>
                <a:ea typeface="Questrial"/>
                <a:cs typeface="Questrial"/>
                <a:sym typeface="Questrial"/>
              </a:rPr>
              <a:t>Challenges</a:t>
            </a:r>
          </a:p>
          <a:p>
            <a:pPr marL="457200" marR="0" lvl="0" indent="-228600" algn="l" rtl="0">
              <a:lnSpc>
                <a:spcPct val="100000"/>
              </a:lnSpc>
              <a:spcBef>
                <a:spcPts val="1800"/>
              </a:spcBef>
              <a:spcAft>
                <a:spcPts val="0"/>
              </a:spcAft>
              <a:buClr>
                <a:srgbClr val="000000"/>
              </a:buClr>
              <a:buSzPct val="100000"/>
              <a:buFont typeface="Arial"/>
              <a:buChar char="•"/>
            </a:pPr>
            <a:r>
              <a:rPr lang="en-US" sz="3200">
                <a:solidFill>
                  <a:srgbClr val="000000"/>
                </a:solidFill>
              </a:rPr>
              <a:t>Team Management</a:t>
            </a:r>
          </a:p>
          <a:p>
            <a:pPr marL="0" marR="0" lvl="0" indent="0" algn="l" rtl="0">
              <a:lnSpc>
                <a:spcPct val="100000"/>
              </a:lnSpc>
              <a:spcBef>
                <a:spcPts val="90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270" name="Shape 270"/>
          <p:cNvSpPr txBox="1">
            <a:spLocks noGrp="1"/>
          </p:cNvSpPr>
          <p:nvPr>
            <p:ph type="sldNum" idx="12"/>
          </p:nvPr>
        </p:nvSpPr>
        <p:spPr>
          <a:xfrm>
            <a:off x="8708567" y="6529848"/>
            <a:ext cx="370115" cy="219293"/>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3</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227012" y="274637"/>
            <a:ext cx="7923600" cy="11430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Why Decision Tree</a:t>
            </a:r>
          </a:p>
        </p:txBody>
      </p:sp>
      <p:sp>
        <p:nvSpPr>
          <p:cNvPr id="467" name="Shape 467"/>
          <p:cNvSpPr txBox="1">
            <a:spLocks noGrp="1"/>
          </p:cNvSpPr>
          <p:nvPr>
            <p:ph type="body" idx="1"/>
          </p:nvPr>
        </p:nvSpPr>
        <p:spPr>
          <a:xfrm>
            <a:off x="214282" y="1142983"/>
            <a:ext cx="7215238" cy="4963659"/>
          </a:xfrm>
          <a:prstGeom prst="rect">
            <a:avLst/>
          </a:prstGeom>
          <a:noFill/>
          <a:ln>
            <a:noFill/>
          </a:ln>
        </p:spPr>
        <p:txBody>
          <a:bodyPr lIns="91425" tIns="91425" rIns="91425" bIns="91425" anchor="t" anchorCtr="0">
            <a:noAutofit/>
          </a:bodyPr>
          <a:lstStyle/>
          <a:p>
            <a:pPr marL="285750" marR="0" lvl="0" indent="-57150" algn="l" rtl="0">
              <a:lnSpc>
                <a:spcPct val="100000"/>
              </a:lnSpc>
              <a:spcBef>
                <a:spcPts val="0"/>
              </a:spcBef>
              <a:spcAft>
                <a:spcPts val="0"/>
              </a:spcAft>
              <a:buClr>
                <a:schemeClr val="dk1"/>
              </a:buClr>
              <a:buSzPct val="100000"/>
              <a:buFont typeface="Arial"/>
              <a:buChar char="•"/>
            </a:pPr>
            <a:r>
              <a:rPr lang="en-US" sz="2800" b="0" i="0" u="none" strike="noStrike" cap="none">
                <a:solidFill>
                  <a:schemeClr val="dk1"/>
                </a:solidFill>
                <a:latin typeface="Questrial"/>
                <a:ea typeface="Questrial"/>
                <a:cs typeface="Questrial"/>
                <a:sym typeface="Questrial"/>
              </a:rPr>
              <a:t>The benefits of having a decision tree are as follows −</a:t>
            </a:r>
          </a:p>
          <a:p>
            <a:pPr marL="285750" marR="0" lvl="0" indent="-57150" algn="l" rtl="0">
              <a:lnSpc>
                <a:spcPct val="100000"/>
              </a:lnSpc>
              <a:spcBef>
                <a:spcPts val="1200"/>
              </a:spcBef>
              <a:spcAft>
                <a:spcPts val="0"/>
              </a:spcAft>
              <a:buClr>
                <a:schemeClr val="dk1"/>
              </a:buClr>
              <a:buSzPct val="100000"/>
              <a:buFont typeface="Arial"/>
              <a:buChar char="•"/>
            </a:pPr>
            <a:r>
              <a:rPr lang="en-US" sz="2800" b="0" i="0" u="none" strike="noStrike" cap="none">
                <a:solidFill>
                  <a:schemeClr val="dk1"/>
                </a:solidFill>
                <a:latin typeface="Questrial"/>
                <a:ea typeface="Questrial"/>
                <a:cs typeface="Questrial"/>
                <a:sym typeface="Questrial"/>
              </a:rPr>
              <a:t>It does not require any domain knowledge.</a:t>
            </a:r>
          </a:p>
          <a:p>
            <a:pPr marL="285750" marR="0" lvl="0" indent="-57150" algn="l" rtl="0">
              <a:lnSpc>
                <a:spcPct val="100000"/>
              </a:lnSpc>
              <a:spcBef>
                <a:spcPts val="1200"/>
              </a:spcBef>
              <a:spcAft>
                <a:spcPts val="0"/>
              </a:spcAft>
              <a:buClr>
                <a:schemeClr val="dk1"/>
              </a:buClr>
              <a:buSzPct val="100000"/>
              <a:buFont typeface="Arial"/>
              <a:buChar char="•"/>
            </a:pPr>
            <a:r>
              <a:rPr lang="en-US" sz="2800" b="0" i="0" u="none" strike="noStrike" cap="none">
                <a:solidFill>
                  <a:schemeClr val="dk1"/>
                </a:solidFill>
                <a:latin typeface="Questrial"/>
                <a:ea typeface="Questrial"/>
                <a:cs typeface="Questrial"/>
                <a:sym typeface="Questrial"/>
              </a:rPr>
              <a:t>It is easy to comprehend.</a:t>
            </a:r>
          </a:p>
          <a:p>
            <a:pPr marL="285750" marR="0" lvl="0" indent="-57150" algn="l" rtl="0">
              <a:lnSpc>
                <a:spcPct val="100000"/>
              </a:lnSpc>
              <a:spcBef>
                <a:spcPts val="1200"/>
              </a:spcBef>
              <a:spcAft>
                <a:spcPts val="0"/>
              </a:spcAft>
              <a:buClr>
                <a:schemeClr val="dk1"/>
              </a:buClr>
              <a:buSzPct val="100000"/>
              <a:buFont typeface="Arial"/>
              <a:buChar char="•"/>
            </a:pPr>
            <a:r>
              <a:rPr lang="en-US" sz="2800" b="0" i="0" u="none" strike="noStrike" cap="none">
                <a:solidFill>
                  <a:schemeClr val="dk1"/>
                </a:solidFill>
                <a:latin typeface="Questrial"/>
                <a:ea typeface="Questrial"/>
                <a:cs typeface="Questrial"/>
                <a:sym typeface="Questrial"/>
              </a:rPr>
              <a:t>The learning and classification steps of a decision tree are simple and fast</a:t>
            </a:r>
            <a:r>
              <a:rPr lang="en-US" sz="1800" b="0" i="0" u="none" strike="noStrike" cap="none">
                <a:solidFill>
                  <a:schemeClr val="dk1"/>
                </a:solidFill>
                <a:latin typeface="Questrial"/>
                <a:ea typeface="Questrial"/>
                <a:cs typeface="Questrial"/>
                <a:sym typeface="Questrial"/>
              </a:rPr>
              <a:t>.</a:t>
            </a:r>
          </a:p>
          <a:p>
            <a:pPr marL="285750" marR="0" lvl="0" indent="-57150" algn="l" rtl="0">
              <a:lnSpc>
                <a:spcPct val="100000"/>
              </a:lnSpc>
              <a:spcBef>
                <a:spcPts val="1200"/>
              </a:spcBef>
              <a:spcAft>
                <a:spcPts val="0"/>
              </a:spcAft>
              <a:buClr>
                <a:schemeClr val="dk1"/>
              </a:buClr>
              <a:buSzPct val="25000"/>
              <a:buFont typeface="Arial"/>
              <a:buNone/>
            </a:pPr>
            <a:endParaRPr sz="1800" b="0" i="0" u="none" strike="noStrike" cap="none">
              <a:solidFill>
                <a:schemeClr val="dk1"/>
              </a:solidFill>
              <a:latin typeface="Questrial"/>
              <a:ea typeface="Questrial"/>
              <a:cs typeface="Questrial"/>
              <a:sym typeface="Questrial"/>
            </a:endParaRPr>
          </a:p>
        </p:txBody>
      </p:sp>
      <p:sp>
        <p:nvSpPr>
          <p:cNvPr id="468" name="Shape 468"/>
          <p:cNvSpPr txBox="1">
            <a:spLocks noGrp="1"/>
          </p:cNvSpPr>
          <p:nvPr>
            <p:ph type="sldNum" idx="12"/>
          </p:nvPr>
        </p:nvSpPr>
        <p:spPr>
          <a:xfrm>
            <a:off x="8708567" y="6529848"/>
            <a:ext cx="370200" cy="2192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title"/>
          </p:nvPr>
        </p:nvSpPr>
        <p:spPr>
          <a:xfrm>
            <a:off x="227000" y="274629"/>
            <a:ext cx="7923600" cy="804899"/>
          </a:xfrm>
          <a:prstGeom prst="rect">
            <a:avLst/>
          </a:prstGeom>
        </p:spPr>
        <p:txBody>
          <a:bodyPr lIns="91425" tIns="91425" rIns="91425" bIns="91425" anchor="t" anchorCtr="0">
            <a:noAutofit/>
          </a:bodyPr>
          <a:lstStyle/>
          <a:p>
            <a:pPr lvl="0">
              <a:spcBef>
                <a:spcPts val="0"/>
              </a:spcBef>
              <a:buNone/>
            </a:pPr>
            <a:r>
              <a:rPr lang="en-US"/>
              <a:t>Modified cleaned data set</a:t>
            </a:r>
          </a:p>
        </p:txBody>
      </p:sp>
      <p:sp>
        <p:nvSpPr>
          <p:cNvPr id="475" name="Shape 475"/>
          <p:cNvSpPr txBox="1">
            <a:spLocks noGrp="1"/>
          </p:cNvSpPr>
          <p:nvPr>
            <p:ph type="body" idx="1"/>
          </p:nvPr>
        </p:nvSpPr>
        <p:spPr>
          <a:xfrm>
            <a:off x="227000" y="1924175"/>
            <a:ext cx="8193300" cy="4169700"/>
          </a:xfrm>
          <a:prstGeom prst="rect">
            <a:avLst/>
          </a:prstGeom>
        </p:spPr>
        <p:txBody>
          <a:bodyPr lIns="91425" tIns="91425" rIns="91425" bIns="91425" anchor="t" anchorCtr="0">
            <a:noAutofit/>
          </a:bodyPr>
          <a:lstStyle/>
          <a:p>
            <a:pPr marL="457200" lvl="0" indent="-419100" rtl="0">
              <a:spcBef>
                <a:spcPts val="0"/>
              </a:spcBef>
              <a:buSzPct val="100000"/>
            </a:pPr>
            <a:r>
              <a:rPr lang="en-US" sz="3000"/>
              <a:t>Divided the data attributes  based on quartiles and made four zones.</a:t>
            </a:r>
          </a:p>
          <a:p>
            <a:pPr marL="457200" lvl="0" indent="-419100" rtl="0">
              <a:spcBef>
                <a:spcPts val="0"/>
              </a:spcBef>
              <a:buSzPct val="100000"/>
            </a:pPr>
            <a:r>
              <a:rPr lang="en-US" sz="3000"/>
              <a:t>Initially zones were assigned binary values</a:t>
            </a:r>
          </a:p>
          <a:p>
            <a:pPr marL="457200" lvl="0" indent="-419100" rtl="0">
              <a:spcBef>
                <a:spcPts val="0"/>
              </a:spcBef>
              <a:buSzPct val="100000"/>
            </a:pPr>
            <a:r>
              <a:rPr lang="en-US" sz="3000"/>
              <a:t>For decision tree binary not good decision </a:t>
            </a:r>
          </a:p>
          <a:p>
            <a:pPr marL="457200" lvl="0" indent="-419100" rtl="0">
              <a:spcBef>
                <a:spcPts val="0"/>
              </a:spcBef>
              <a:buSzPct val="100000"/>
            </a:pPr>
            <a:r>
              <a:rPr lang="en-US" sz="3000"/>
              <a:t>Replaced binary with 1,2,3,4 based on quartile</a:t>
            </a:r>
          </a:p>
          <a:p>
            <a:pPr marL="457200" lvl="0" indent="-419100" rtl="0">
              <a:spcBef>
                <a:spcPts val="0"/>
              </a:spcBef>
              <a:buSzPct val="100000"/>
            </a:pPr>
            <a:r>
              <a:rPr lang="en-US" sz="3000"/>
              <a:t>Used the same csv file with the above changes</a:t>
            </a:r>
          </a:p>
          <a:p>
            <a:pPr marL="0" lvl="0" indent="0" rtl="0">
              <a:spcBef>
                <a:spcPts val="0"/>
              </a:spcBef>
              <a:buNone/>
            </a:pPr>
            <a:endParaRPr/>
          </a:p>
          <a:p>
            <a:pPr marL="0" lvl="0" indent="0">
              <a:spcBef>
                <a:spcPts val="0"/>
              </a:spcBef>
              <a:buNone/>
            </a:pPr>
            <a:r>
              <a:rPr lang="en-US"/>
              <a:t> </a:t>
            </a:r>
          </a:p>
        </p:txBody>
      </p:sp>
      <p:sp>
        <p:nvSpPr>
          <p:cNvPr id="476" name="Shape 476"/>
          <p:cNvSpPr txBox="1">
            <a:spLocks noGrp="1"/>
          </p:cNvSpPr>
          <p:nvPr>
            <p:ph type="body" idx="2"/>
          </p:nvPr>
        </p:nvSpPr>
        <p:spPr>
          <a:xfrm>
            <a:off x="226212" y="1026670"/>
            <a:ext cx="8691600" cy="804900"/>
          </a:xfrm>
          <a:prstGeom prst="rect">
            <a:avLst/>
          </a:prstGeom>
        </p:spPr>
        <p:txBody>
          <a:bodyPr lIns="91425" tIns="91425" rIns="91425" bIns="91425" anchor="ctr" anchorCtr="0">
            <a:noAutofit/>
          </a:bodyPr>
          <a:lstStyle/>
          <a:p>
            <a:pPr lvl="0">
              <a:spcBef>
                <a:spcPts val="0"/>
              </a:spcBef>
              <a:buNone/>
            </a:pPr>
            <a:r>
              <a:rPr lang="en-US"/>
              <a:t>We modified our relevant  data attributes for decision tree</a:t>
            </a:r>
          </a:p>
        </p:txBody>
      </p:sp>
      <p:sp>
        <p:nvSpPr>
          <p:cNvPr id="477" name="Shape 477"/>
          <p:cNvSpPr txBox="1">
            <a:spLocks noGrp="1"/>
          </p:cNvSpPr>
          <p:nvPr>
            <p:ph type="sldNum" idx="12"/>
          </p:nvPr>
        </p:nvSpPr>
        <p:spPr>
          <a:xfrm>
            <a:off x="8708567" y="6529848"/>
            <a:ext cx="370200" cy="219299"/>
          </a:xfrm>
          <a:prstGeom prst="rect">
            <a:avLst/>
          </a:prstGeom>
        </p:spPr>
        <p:txBody>
          <a:bodyPr lIns="91425" tIns="45700" rIns="91425" bIns="45700" anchor="t" anchorCtr="0">
            <a:noAutofit/>
          </a:bodyPr>
          <a:lstStyle/>
          <a:p>
            <a:pPr lvl="0">
              <a:spcBef>
                <a:spcPts val="0"/>
              </a:spcBef>
              <a:buClr>
                <a:schemeClr val="dk1"/>
              </a:buClr>
              <a:buSzPct val="25000"/>
              <a:buFont typeface="Calibri"/>
              <a:buNone/>
            </a:pPr>
            <a:fld id="{00000000-1234-1234-1234-123412341234}" type="slidenum">
              <a:rPr lang="en-US"/>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227012" y="274637"/>
            <a:ext cx="7923600" cy="939783"/>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Questrial"/>
              <a:buNone/>
            </a:pPr>
            <a:r>
              <a:rPr lang="en-US" sz="3600" b="1" i="0" u="none" strike="noStrike" cap="none">
                <a:solidFill>
                  <a:schemeClr val="dk1"/>
                </a:solidFill>
                <a:latin typeface="Questrial"/>
                <a:ea typeface="Questrial"/>
                <a:cs typeface="Questrial"/>
                <a:sym typeface="Questrial"/>
              </a:rPr>
              <a:t>Code Snippet</a:t>
            </a:r>
          </a:p>
        </p:txBody>
      </p:sp>
      <p:sp>
        <p:nvSpPr>
          <p:cNvPr id="483" name="Shape 483"/>
          <p:cNvSpPr txBox="1">
            <a:spLocks noGrp="1"/>
          </p:cNvSpPr>
          <p:nvPr>
            <p:ph type="body" idx="1"/>
          </p:nvPr>
        </p:nvSpPr>
        <p:spPr>
          <a:xfrm>
            <a:off x="357150" y="1319199"/>
            <a:ext cx="8501100" cy="4749300"/>
          </a:xfrm>
          <a:prstGeom prst="rect">
            <a:avLst/>
          </a:prstGeom>
          <a:noFill/>
          <a:ln>
            <a:noFill/>
          </a:ln>
        </p:spPr>
        <p:txBody>
          <a:bodyPr lIns="91425" tIns="91425" rIns="91425" bIns="91425" anchor="t" anchorCtr="0">
            <a:noAutofit/>
          </a:bodyPr>
          <a:lstStyle/>
          <a:p>
            <a:pPr marL="0" marR="0" lvl="0" indent="-69850" algn="l" rtl="0">
              <a:lnSpc>
                <a:spcPct val="100000"/>
              </a:lnSpc>
              <a:spcBef>
                <a:spcPts val="0"/>
              </a:spcBef>
              <a:spcAft>
                <a:spcPts val="0"/>
              </a:spcAft>
              <a:buClr>
                <a:schemeClr val="dk1"/>
              </a:buClr>
              <a:buSzPct val="61111"/>
              <a:buFont typeface="Arial"/>
              <a:buNone/>
            </a:pPr>
            <a:r>
              <a:rPr lang="en-US"/>
              <a:t>dtm&lt;- rpart(predict_thyroid ~ age_ZONE1+age_ZONE2+age_ZONE3+age_ZONE4+</a:t>
            </a:r>
          </a:p>
          <a:p>
            <a:pPr marL="0" marR="0" lvl="0" indent="-69850" algn="l" rtl="0">
              <a:lnSpc>
                <a:spcPct val="100000"/>
              </a:lnSpc>
              <a:spcBef>
                <a:spcPts val="0"/>
              </a:spcBef>
              <a:spcAft>
                <a:spcPts val="0"/>
              </a:spcAft>
              <a:buClr>
                <a:schemeClr val="dk1"/>
              </a:buClr>
              <a:buSzPct val="61111"/>
              <a:buFont typeface="Arial"/>
              <a:buNone/>
            </a:pPr>
            <a:r>
              <a:rPr lang="en-US"/>
              <a:t>             T3_ZONE1+T3_ZONE2+T3_ZONE3+T3_ZONE4+</a:t>
            </a:r>
          </a:p>
          <a:p>
            <a:pPr marL="0" marR="0" lvl="0" indent="-69850" algn="l" rtl="0">
              <a:lnSpc>
                <a:spcPct val="100000"/>
              </a:lnSpc>
              <a:spcBef>
                <a:spcPts val="0"/>
              </a:spcBef>
              <a:spcAft>
                <a:spcPts val="0"/>
              </a:spcAft>
              <a:buClr>
                <a:schemeClr val="dk1"/>
              </a:buClr>
              <a:buSzPct val="61111"/>
              <a:buFont typeface="Arial"/>
              <a:buNone/>
            </a:pPr>
            <a:r>
              <a:rPr lang="en-US"/>
              <a:t>             TT4_ZONE1+TT4_ZONE2+TT4_ZONE3+TT4_ZONE4+</a:t>
            </a:r>
          </a:p>
          <a:p>
            <a:pPr marL="0" marR="0" lvl="0" indent="-69850" algn="l" rtl="0">
              <a:lnSpc>
                <a:spcPct val="100000"/>
              </a:lnSpc>
              <a:spcBef>
                <a:spcPts val="0"/>
              </a:spcBef>
              <a:spcAft>
                <a:spcPts val="0"/>
              </a:spcAft>
              <a:buClr>
                <a:schemeClr val="dk1"/>
              </a:buClr>
              <a:buSzPct val="61111"/>
              <a:buFont typeface="Arial"/>
              <a:buNone/>
            </a:pPr>
            <a:r>
              <a:rPr lang="en-US"/>
              <a:t>             T4U_ZONE1+T4U_ZONE2+T4U_ZONE3+T4U_ZONE4+</a:t>
            </a:r>
          </a:p>
          <a:p>
            <a:pPr marL="0" marR="0" lvl="0" indent="-69850" algn="l" rtl="0">
              <a:lnSpc>
                <a:spcPct val="100000"/>
              </a:lnSpc>
              <a:spcBef>
                <a:spcPts val="0"/>
              </a:spcBef>
              <a:spcAft>
                <a:spcPts val="0"/>
              </a:spcAft>
              <a:buClr>
                <a:schemeClr val="dk1"/>
              </a:buClr>
              <a:buSzPct val="61111"/>
              <a:buFont typeface="Arial"/>
              <a:buNone/>
            </a:pPr>
            <a:r>
              <a:rPr lang="en-US"/>
              <a:t>               FTI_ZONE1+FTI_ZONE2+FTI_ZONE3+FTI_ZONE4,newtraining,method = "class")</a:t>
            </a:r>
          </a:p>
          <a:p>
            <a:pPr marL="0" marR="0" lvl="0" indent="-69850" algn="l" rtl="0">
              <a:lnSpc>
                <a:spcPct val="100000"/>
              </a:lnSpc>
              <a:spcBef>
                <a:spcPts val="0"/>
              </a:spcBef>
              <a:spcAft>
                <a:spcPts val="0"/>
              </a:spcAft>
              <a:buClr>
                <a:schemeClr val="dk1"/>
              </a:buClr>
              <a:buSzPct val="61111"/>
              <a:buFont typeface="Arial"/>
              <a:buNone/>
            </a:pPr>
            <a:endParaRPr/>
          </a:p>
          <a:p>
            <a:pPr marL="0" marR="0" lvl="0" indent="-69850" algn="l" rtl="0">
              <a:lnSpc>
                <a:spcPct val="100000"/>
              </a:lnSpc>
              <a:spcBef>
                <a:spcPts val="0"/>
              </a:spcBef>
              <a:spcAft>
                <a:spcPts val="0"/>
              </a:spcAft>
              <a:buClr>
                <a:schemeClr val="dk1"/>
              </a:buClr>
              <a:buSzPct val="61111"/>
              <a:buFont typeface="Arial"/>
              <a:buNone/>
            </a:pPr>
            <a:endParaRPr/>
          </a:p>
          <a:p>
            <a:pPr marL="0" marR="0" lvl="0" indent="-69850" algn="l" rtl="0">
              <a:lnSpc>
                <a:spcPct val="100000"/>
              </a:lnSpc>
              <a:spcBef>
                <a:spcPts val="0"/>
              </a:spcBef>
              <a:spcAft>
                <a:spcPts val="0"/>
              </a:spcAft>
              <a:buClr>
                <a:schemeClr val="dk1"/>
              </a:buClr>
              <a:buSzPct val="61111"/>
              <a:buFont typeface="Arial"/>
              <a:buNone/>
            </a:pPr>
            <a:r>
              <a:rPr lang="en-US"/>
              <a:t>rpart.plot(dtm,type = 4,extra =102)</a:t>
            </a:r>
          </a:p>
          <a:p>
            <a:pPr marL="0" marR="0" lvl="0" indent="-69850" algn="l" rtl="0">
              <a:lnSpc>
                <a:spcPct val="100000"/>
              </a:lnSpc>
              <a:spcBef>
                <a:spcPts val="0"/>
              </a:spcBef>
              <a:spcAft>
                <a:spcPts val="0"/>
              </a:spcAft>
              <a:buClr>
                <a:schemeClr val="dk1"/>
              </a:buClr>
              <a:buSzPct val="61111"/>
              <a:buFont typeface="Arial"/>
              <a:buNone/>
            </a:pPr>
            <a:r>
              <a:rPr lang="en-US"/>
              <a:t>title("Decision tree for hypothyroid",line = 3)</a:t>
            </a:r>
          </a:p>
          <a:p>
            <a:pPr marL="0" marR="0" lvl="0" indent="-69850" algn="l" rtl="0">
              <a:lnSpc>
                <a:spcPct val="100000"/>
              </a:lnSpc>
              <a:spcBef>
                <a:spcPts val="0"/>
              </a:spcBef>
              <a:spcAft>
                <a:spcPts val="0"/>
              </a:spcAft>
              <a:buClr>
                <a:schemeClr val="dk1"/>
              </a:buClr>
              <a:buSzPct val="61111"/>
              <a:buFont typeface="Arial"/>
              <a:buNone/>
            </a:pPr>
            <a:endParaRPr/>
          </a:p>
          <a:p>
            <a:pPr marL="0" marR="0" lvl="0" indent="-69850" algn="l" rtl="0">
              <a:lnSpc>
                <a:spcPct val="100000"/>
              </a:lnSpc>
              <a:spcBef>
                <a:spcPts val="0"/>
              </a:spcBef>
              <a:spcAft>
                <a:spcPts val="0"/>
              </a:spcAft>
              <a:buClr>
                <a:schemeClr val="dk1"/>
              </a:buClr>
              <a:buSzPct val="61111"/>
              <a:buFont typeface="Arial"/>
              <a:buNone/>
            </a:pPr>
            <a:r>
              <a:rPr lang="en-US"/>
              <a:t>rpart.plot(dtm,type = 4,extra =102,branch=0)</a:t>
            </a:r>
          </a:p>
          <a:p>
            <a:pPr marL="0" marR="0" lvl="0" indent="-69850" algn="l" rtl="0">
              <a:lnSpc>
                <a:spcPct val="100000"/>
              </a:lnSpc>
              <a:spcBef>
                <a:spcPts val="0"/>
              </a:spcBef>
              <a:spcAft>
                <a:spcPts val="0"/>
              </a:spcAft>
              <a:buClr>
                <a:schemeClr val="dk1"/>
              </a:buClr>
              <a:buSzPct val="61111"/>
              <a:buFont typeface="Arial"/>
              <a:buNone/>
            </a:pPr>
            <a:r>
              <a:rPr lang="en-US"/>
              <a:t>title("Decision tree for hypothyroid",line = 3)</a:t>
            </a:r>
          </a:p>
          <a:p>
            <a:pPr marL="0" marR="0" lvl="0" indent="-69850" algn="l" rtl="0">
              <a:lnSpc>
                <a:spcPct val="100000"/>
              </a:lnSpc>
              <a:spcBef>
                <a:spcPts val="0"/>
              </a:spcBef>
              <a:spcAft>
                <a:spcPts val="0"/>
              </a:spcAft>
              <a:buClr>
                <a:schemeClr val="dk1"/>
              </a:buClr>
              <a:buSzPct val="61111"/>
              <a:buFont typeface="Arial"/>
              <a:buNone/>
            </a:pPr>
            <a:endParaRPr/>
          </a:p>
          <a:p>
            <a:pPr marL="0" marR="0" lvl="0" indent="-69850" algn="l" rtl="0">
              <a:lnSpc>
                <a:spcPct val="100000"/>
              </a:lnSpc>
              <a:spcBef>
                <a:spcPts val="0"/>
              </a:spcBef>
              <a:spcAft>
                <a:spcPts val="0"/>
              </a:spcAft>
              <a:buClr>
                <a:schemeClr val="dk1"/>
              </a:buClr>
              <a:buSzPct val="61111"/>
              <a:buFont typeface="Arial"/>
              <a:buNone/>
            </a:pPr>
            <a:r>
              <a:rPr lang="en-US"/>
              <a:t>summary(dtm)</a:t>
            </a:r>
          </a:p>
          <a:p>
            <a:pPr marL="0" marR="0" lvl="0" indent="-69850" algn="l" rtl="0">
              <a:lnSpc>
                <a:spcPct val="100000"/>
              </a:lnSpc>
              <a:spcBef>
                <a:spcPts val="0"/>
              </a:spcBef>
              <a:spcAft>
                <a:spcPts val="0"/>
              </a:spcAft>
              <a:buClr>
                <a:schemeClr val="dk1"/>
              </a:buClr>
              <a:buSzPct val="61111"/>
              <a:buFont typeface="Arial"/>
              <a:buNone/>
            </a:pPr>
            <a:endParaRPr/>
          </a:p>
          <a:p>
            <a:pPr marL="0" marR="0" lvl="0" indent="-69850" algn="l" rtl="0">
              <a:lnSpc>
                <a:spcPct val="100000"/>
              </a:lnSpc>
              <a:spcBef>
                <a:spcPts val="0"/>
              </a:spcBef>
              <a:spcAft>
                <a:spcPts val="0"/>
              </a:spcAft>
              <a:buClr>
                <a:schemeClr val="dk1"/>
              </a:buClr>
              <a:buSzPct val="61111"/>
              <a:buFont typeface="Arial"/>
              <a:buNone/>
            </a:pPr>
            <a:endParaRPr/>
          </a:p>
          <a:p>
            <a:pPr marL="0" marR="0" lvl="0" indent="0" algn="l" rtl="0">
              <a:lnSpc>
                <a:spcPct val="100000"/>
              </a:lnSpc>
              <a:spcBef>
                <a:spcPts val="0"/>
              </a:spcBef>
              <a:spcAft>
                <a:spcPts val="0"/>
              </a:spcAft>
              <a:buClr>
                <a:schemeClr val="dk1"/>
              </a:buClr>
              <a:buSzPct val="25000"/>
              <a:buFont typeface="Arial"/>
              <a:buNone/>
            </a:pPr>
            <a:endParaRPr/>
          </a:p>
          <a:p>
            <a:pPr marL="0" marR="0" lvl="0" indent="0" algn="l" rtl="0">
              <a:lnSpc>
                <a:spcPct val="100000"/>
              </a:lnSpc>
              <a:spcBef>
                <a:spcPts val="0"/>
              </a:spcBef>
              <a:spcAft>
                <a:spcPts val="0"/>
              </a:spcAft>
              <a:buClr>
                <a:schemeClr val="dk1"/>
              </a:buClr>
              <a:buSzPct val="25000"/>
              <a:buFont typeface="Arial"/>
              <a:buNone/>
            </a:pPr>
            <a:endParaRPr sz="1800" b="0" i="0" u="none" strike="noStrike" cap="none">
              <a:solidFill>
                <a:schemeClr val="dk1"/>
              </a:solidFill>
              <a:latin typeface="Questrial"/>
              <a:ea typeface="Questrial"/>
              <a:cs typeface="Questrial"/>
              <a:sym typeface="Questrial"/>
            </a:endParaRPr>
          </a:p>
        </p:txBody>
      </p:sp>
      <p:sp>
        <p:nvSpPr>
          <p:cNvPr id="484" name="Shape 484"/>
          <p:cNvSpPr txBox="1">
            <a:spLocks noGrp="1"/>
          </p:cNvSpPr>
          <p:nvPr>
            <p:ph type="sldNum" idx="12"/>
          </p:nvPr>
        </p:nvSpPr>
        <p:spPr>
          <a:xfrm>
            <a:off x="8708567" y="6529848"/>
            <a:ext cx="370200" cy="2192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title"/>
          </p:nvPr>
        </p:nvSpPr>
        <p:spPr>
          <a:xfrm>
            <a:off x="227000" y="274628"/>
            <a:ext cx="7923600" cy="6465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Questrial"/>
              <a:buNone/>
            </a:pPr>
            <a:r>
              <a:rPr lang="en-US" sz="2400" b="1" i="0" u="none" strike="noStrike" cap="none">
                <a:solidFill>
                  <a:schemeClr val="dk1"/>
                </a:solidFill>
                <a:latin typeface="Questrial"/>
                <a:ea typeface="Questrial"/>
                <a:cs typeface="Questrial"/>
                <a:sym typeface="Questrial"/>
              </a:rPr>
              <a:t>Decision Tree Results</a:t>
            </a:r>
            <a:r>
              <a:rPr lang="en-US" sz="2400" b="1" i="0" u="none" strike="noStrike" cap="none">
                <a:solidFill>
                  <a:schemeClr val="dk1"/>
                </a:solidFill>
                <a:latin typeface="Times New Roman"/>
                <a:ea typeface="Times New Roman"/>
                <a:cs typeface="Times New Roman"/>
                <a:sym typeface="Times New Roman"/>
              </a:rPr>
              <a:t> </a:t>
            </a:r>
          </a:p>
        </p:txBody>
      </p:sp>
      <p:sp>
        <p:nvSpPr>
          <p:cNvPr id="490" name="Shape 490"/>
          <p:cNvSpPr txBox="1">
            <a:spLocks noGrp="1"/>
          </p:cNvSpPr>
          <p:nvPr>
            <p:ph type="sldNum" idx="12"/>
          </p:nvPr>
        </p:nvSpPr>
        <p:spPr>
          <a:xfrm>
            <a:off x="8708567" y="6529848"/>
            <a:ext cx="370200" cy="2192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pic>
        <p:nvPicPr>
          <p:cNvPr id="491" name="Shape 491" descr="hypothyroid-ds2.png"/>
          <p:cNvPicPr preferRelativeResize="0"/>
          <p:nvPr/>
        </p:nvPicPr>
        <p:blipFill>
          <a:blip r:embed="rId3">
            <a:alphaModFix/>
          </a:blip>
          <a:stretch>
            <a:fillRect/>
          </a:stretch>
        </p:blipFill>
        <p:spPr>
          <a:xfrm>
            <a:off x="152400" y="789400"/>
            <a:ext cx="8839200" cy="53942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Shape 496"/>
          <p:cNvSpPr txBox="1">
            <a:spLocks noGrp="1"/>
          </p:cNvSpPr>
          <p:nvPr>
            <p:ph type="title"/>
          </p:nvPr>
        </p:nvSpPr>
        <p:spPr>
          <a:xfrm>
            <a:off x="227000" y="274628"/>
            <a:ext cx="7923600" cy="6465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Questrial"/>
              <a:buNone/>
            </a:pPr>
            <a:r>
              <a:rPr lang="en-US" sz="3600" b="1" i="0" u="none" strike="noStrike" cap="none">
                <a:solidFill>
                  <a:schemeClr val="dk1"/>
                </a:solidFill>
                <a:latin typeface="Questrial"/>
                <a:ea typeface="Questrial"/>
                <a:cs typeface="Questrial"/>
                <a:sym typeface="Questrial"/>
              </a:rPr>
              <a:t>Decision Tree Results</a:t>
            </a:r>
            <a:r>
              <a:rPr lang="en-US" sz="4000" b="1" i="0" u="none" strike="noStrike" cap="none">
                <a:solidFill>
                  <a:schemeClr val="dk1"/>
                </a:solidFill>
                <a:latin typeface="Times New Roman"/>
                <a:ea typeface="Times New Roman"/>
                <a:cs typeface="Times New Roman"/>
                <a:sym typeface="Times New Roman"/>
              </a:rPr>
              <a:t> </a:t>
            </a:r>
          </a:p>
        </p:txBody>
      </p:sp>
      <p:sp>
        <p:nvSpPr>
          <p:cNvPr id="497" name="Shape 497"/>
          <p:cNvSpPr txBox="1">
            <a:spLocks noGrp="1"/>
          </p:cNvSpPr>
          <p:nvPr>
            <p:ph type="sldNum" idx="12"/>
          </p:nvPr>
        </p:nvSpPr>
        <p:spPr>
          <a:xfrm>
            <a:off x="8708567" y="6529848"/>
            <a:ext cx="370200" cy="219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pic>
        <p:nvPicPr>
          <p:cNvPr id="498" name="Shape 498" descr="hypothyroid-ds1.png"/>
          <p:cNvPicPr preferRelativeResize="0"/>
          <p:nvPr/>
        </p:nvPicPr>
        <p:blipFill>
          <a:blip r:embed="rId3">
            <a:alphaModFix/>
          </a:blip>
          <a:stretch>
            <a:fillRect/>
          </a:stretch>
        </p:blipFill>
        <p:spPr>
          <a:xfrm>
            <a:off x="152400" y="921124"/>
            <a:ext cx="8839200" cy="5262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Shape 503"/>
          <p:cNvSpPr txBox="1">
            <a:spLocks noGrp="1"/>
          </p:cNvSpPr>
          <p:nvPr>
            <p:ph type="title"/>
          </p:nvPr>
        </p:nvSpPr>
        <p:spPr>
          <a:xfrm>
            <a:off x="523025" y="2055750"/>
            <a:ext cx="7923600" cy="2615099"/>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Questrial"/>
              <a:buNone/>
            </a:pPr>
            <a:endParaRPr sz="3400" b="1" i="0" u="none" strike="noStrike" cap="none">
              <a:solidFill>
                <a:schemeClr val="dk1"/>
              </a:solidFill>
              <a:latin typeface="Questrial"/>
              <a:ea typeface="Questrial"/>
              <a:cs typeface="Questrial"/>
              <a:sym typeface="Questrial"/>
            </a:endParaRPr>
          </a:p>
          <a:p>
            <a:pPr marL="0" marR="0" lvl="0" indent="0" algn="r" rtl="0">
              <a:lnSpc>
                <a:spcPct val="100000"/>
              </a:lnSpc>
              <a:spcBef>
                <a:spcPts val="0"/>
              </a:spcBef>
              <a:spcAft>
                <a:spcPts val="0"/>
              </a:spcAft>
              <a:buClr>
                <a:schemeClr val="dk1"/>
              </a:buClr>
              <a:buSzPct val="25000"/>
              <a:buFont typeface="Questrial"/>
              <a:buNone/>
            </a:pPr>
            <a:r>
              <a:rPr lang="en-US" sz="3600"/>
              <a:t>Siddharth Limaye</a:t>
            </a:r>
          </a:p>
          <a:p>
            <a:pPr marL="0" marR="0" lvl="0" indent="0" algn="r" rtl="0">
              <a:lnSpc>
                <a:spcPct val="100000"/>
              </a:lnSpc>
              <a:spcBef>
                <a:spcPts val="0"/>
              </a:spcBef>
              <a:spcAft>
                <a:spcPts val="0"/>
              </a:spcAft>
              <a:buClr>
                <a:schemeClr val="dk1"/>
              </a:buClr>
              <a:buSzPct val="25000"/>
              <a:buFont typeface="Questrial"/>
              <a:buNone/>
            </a:pPr>
            <a:r>
              <a:rPr lang="en-US" sz="6000" b="1" i="0" u="none" strike="noStrike" cap="none">
                <a:solidFill>
                  <a:schemeClr val="dk1"/>
                </a:solidFill>
                <a:latin typeface="Questrial"/>
                <a:ea typeface="Questrial"/>
                <a:cs typeface="Questrial"/>
                <a:sym typeface="Questrial"/>
              </a:rPr>
              <a:t>Data Visualization</a:t>
            </a:r>
          </a:p>
        </p:txBody>
      </p:sp>
      <p:sp>
        <p:nvSpPr>
          <p:cNvPr id="504" name="Shape 504"/>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35</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227012" y="274637"/>
            <a:ext cx="7923600" cy="1143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R Graphs</a:t>
            </a:r>
          </a:p>
        </p:txBody>
      </p:sp>
      <p:sp>
        <p:nvSpPr>
          <p:cNvPr id="510" name="Shape 510"/>
          <p:cNvSpPr txBox="1">
            <a:spLocks noGrp="1"/>
          </p:cNvSpPr>
          <p:nvPr>
            <p:ph type="body" idx="1"/>
          </p:nvPr>
        </p:nvSpPr>
        <p:spPr>
          <a:xfrm>
            <a:off x="781150" y="1117050"/>
            <a:ext cx="7470299" cy="4455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8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90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511" name="Shape 511"/>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36</a:t>
            </a:fld>
            <a:endParaRPr lang="en-US" sz="1000" b="0" i="0" u="none" strike="noStrike" cap="none">
              <a:solidFill>
                <a:srgbClr val="888888"/>
              </a:solidFill>
              <a:latin typeface="Questrial"/>
              <a:ea typeface="Questrial"/>
              <a:cs typeface="Questrial"/>
              <a:sym typeface="Questrial"/>
            </a:endParaRPr>
          </a:p>
        </p:txBody>
      </p:sp>
      <p:pic>
        <p:nvPicPr>
          <p:cNvPr id="512" name="Shape 512" descr="hypothyro_age-t4u.png"/>
          <p:cNvPicPr preferRelativeResize="0"/>
          <p:nvPr/>
        </p:nvPicPr>
        <p:blipFill>
          <a:blip r:embed="rId3">
            <a:alphaModFix/>
          </a:blip>
          <a:stretch>
            <a:fillRect/>
          </a:stretch>
        </p:blipFill>
        <p:spPr>
          <a:xfrm>
            <a:off x="923925" y="844459"/>
            <a:ext cx="7470299" cy="52705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txBox="1">
            <a:spLocks noGrp="1"/>
          </p:cNvSpPr>
          <p:nvPr>
            <p:ph type="title"/>
          </p:nvPr>
        </p:nvSpPr>
        <p:spPr>
          <a:xfrm>
            <a:off x="227000" y="274631"/>
            <a:ext cx="7923600" cy="5313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a:t>graph cont...</a:t>
            </a:r>
          </a:p>
        </p:txBody>
      </p:sp>
      <p:sp>
        <p:nvSpPr>
          <p:cNvPr id="518" name="Shape 518"/>
          <p:cNvSpPr txBox="1">
            <a:spLocks noGrp="1"/>
          </p:cNvSpPr>
          <p:nvPr>
            <p:ph type="body" idx="1"/>
          </p:nvPr>
        </p:nvSpPr>
        <p:spPr>
          <a:xfrm>
            <a:off x="781150" y="1117050"/>
            <a:ext cx="7470300" cy="4455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8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90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519" name="Shape 519"/>
          <p:cNvSpPr txBox="1">
            <a:spLocks noGrp="1"/>
          </p:cNvSpPr>
          <p:nvPr>
            <p:ph type="sldNum" idx="12"/>
          </p:nvPr>
        </p:nvSpPr>
        <p:spPr>
          <a:xfrm>
            <a:off x="8708567" y="6529848"/>
            <a:ext cx="370200" cy="2192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37</a:t>
            </a:fld>
            <a:endParaRPr lang="en-US" sz="1000" b="0" i="0" u="none" strike="noStrike" cap="none">
              <a:solidFill>
                <a:srgbClr val="888888"/>
              </a:solidFill>
              <a:latin typeface="Questrial"/>
              <a:ea typeface="Questrial"/>
              <a:cs typeface="Questrial"/>
              <a:sym typeface="Questrial"/>
            </a:endParaRPr>
          </a:p>
        </p:txBody>
      </p:sp>
      <p:pic>
        <p:nvPicPr>
          <p:cNvPr id="520" name="Shape 520" descr="hypothyro_age-fti.png"/>
          <p:cNvPicPr preferRelativeResize="0"/>
          <p:nvPr/>
        </p:nvPicPr>
        <p:blipFill>
          <a:blip r:embed="rId3">
            <a:alphaModFix/>
          </a:blip>
          <a:stretch>
            <a:fillRect/>
          </a:stretch>
        </p:blipFill>
        <p:spPr>
          <a:xfrm>
            <a:off x="781150" y="953874"/>
            <a:ext cx="7841674" cy="52373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Shape 525"/>
          <p:cNvSpPr txBox="1">
            <a:spLocks noGrp="1"/>
          </p:cNvSpPr>
          <p:nvPr>
            <p:ph type="title"/>
          </p:nvPr>
        </p:nvSpPr>
        <p:spPr>
          <a:xfrm>
            <a:off x="227000" y="274629"/>
            <a:ext cx="7923600" cy="7122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a:t>graph cont...</a:t>
            </a:r>
          </a:p>
        </p:txBody>
      </p:sp>
      <p:sp>
        <p:nvSpPr>
          <p:cNvPr id="526" name="Shape 526"/>
          <p:cNvSpPr txBox="1">
            <a:spLocks noGrp="1"/>
          </p:cNvSpPr>
          <p:nvPr>
            <p:ph type="sldNum" idx="12"/>
          </p:nvPr>
        </p:nvSpPr>
        <p:spPr>
          <a:xfrm>
            <a:off x="8708567" y="6529848"/>
            <a:ext cx="370200" cy="2192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38</a:t>
            </a:fld>
            <a:endParaRPr lang="en-US" sz="1000" b="0" i="0" u="none" strike="noStrike" cap="none">
              <a:solidFill>
                <a:srgbClr val="888888"/>
              </a:solidFill>
              <a:latin typeface="Questrial"/>
              <a:ea typeface="Questrial"/>
              <a:cs typeface="Questrial"/>
              <a:sym typeface="Questrial"/>
            </a:endParaRPr>
          </a:p>
        </p:txBody>
      </p:sp>
      <p:pic>
        <p:nvPicPr>
          <p:cNvPr id="527" name="Shape 527" descr="hypothyro_age-tt4.png"/>
          <p:cNvPicPr preferRelativeResize="0"/>
          <p:nvPr/>
        </p:nvPicPr>
        <p:blipFill>
          <a:blip r:embed="rId3">
            <a:alphaModFix/>
          </a:blip>
          <a:stretch>
            <a:fillRect/>
          </a:stretch>
        </p:blipFill>
        <p:spPr>
          <a:xfrm>
            <a:off x="459550" y="883699"/>
            <a:ext cx="7923600" cy="53705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txBox="1">
            <a:spLocks noGrp="1"/>
          </p:cNvSpPr>
          <p:nvPr>
            <p:ph type="title"/>
          </p:nvPr>
        </p:nvSpPr>
        <p:spPr>
          <a:xfrm>
            <a:off x="227012" y="274637"/>
            <a:ext cx="7923600" cy="1143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a:t>graph cont...</a:t>
            </a:r>
          </a:p>
        </p:txBody>
      </p:sp>
      <p:sp>
        <p:nvSpPr>
          <p:cNvPr id="533" name="Shape 533"/>
          <p:cNvSpPr txBox="1">
            <a:spLocks noGrp="1"/>
          </p:cNvSpPr>
          <p:nvPr>
            <p:ph type="body" idx="1"/>
          </p:nvPr>
        </p:nvSpPr>
        <p:spPr>
          <a:xfrm>
            <a:off x="781150" y="1117050"/>
            <a:ext cx="7470300" cy="4455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8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90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534" name="Shape 534"/>
          <p:cNvSpPr txBox="1">
            <a:spLocks noGrp="1"/>
          </p:cNvSpPr>
          <p:nvPr>
            <p:ph type="sldNum" idx="12"/>
          </p:nvPr>
        </p:nvSpPr>
        <p:spPr>
          <a:xfrm>
            <a:off x="8708567" y="6529848"/>
            <a:ext cx="370200" cy="2192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39</a:t>
            </a:fld>
            <a:endParaRPr lang="en-US" sz="1000" b="0" i="0" u="none" strike="noStrike" cap="none">
              <a:solidFill>
                <a:srgbClr val="888888"/>
              </a:solidFill>
              <a:latin typeface="Questrial"/>
              <a:ea typeface="Questrial"/>
              <a:cs typeface="Questrial"/>
              <a:sym typeface="Questrial"/>
            </a:endParaRPr>
          </a:p>
        </p:txBody>
      </p:sp>
      <p:pic>
        <p:nvPicPr>
          <p:cNvPr id="535" name="Shape 535"/>
          <p:cNvPicPr preferRelativeResize="0"/>
          <p:nvPr/>
        </p:nvPicPr>
        <p:blipFill>
          <a:blip r:embed="rId3">
            <a:alphaModFix/>
          </a:blip>
          <a:stretch>
            <a:fillRect/>
          </a:stretch>
        </p:blipFill>
        <p:spPr>
          <a:xfrm>
            <a:off x="684201" y="966540"/>
            <a:ext cx="8128525" cy="522470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523025" y="357164"/>
            <a:ext cx="7923600" cy="5500726"/>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Questrial"/>
              <a:buNone/>
            </a:pPr>
            <a:r>
              <a:rPr lang="en-US" sz="3600"/>
              <a:t>Majed Hariri</a:t>
            </a:r>
          </a:p>
          <a:p>
            <a:pPr marL="0" marR="0" lvl="0" indent="0" algn="r" rtl="0">
              <a:lnSpc>
                <a:spcPct val="100000"/>
              </a:lnSpc>
              <a:spcBef>
                <a:spcPts val="0"/>
              </a:spcBef>
              <a:spcAft>
                <a:spcPts val="0"/>
              </a:spcAft>
              <a:buClr>
                <a:schemeClr val="dk1"/>
              </a:buClr>
              <a:buSzPct val="25000"/>
              <a:buFont typeface="Questrial"/>
              <a:buNone/>
            </a:pPr>
            <a:r>
              <a:rPr lang="en-US" sz="6000" i="0" u="none" strike="noStrike" cap="none">
                <a:solidFill>
                  <a:schemeClr val="dk1"/>
                </a:solidFill>
                <a:latin typeface="Questrial"/>
                <a:ea typeface="Questrial"/>
                <a:cs typeface="Questrial"/>
                <a:sym typeface="Questrial"/>
              </a:rPr>
              <a:t>Introduction and Data Cleaning</a:t>
            </a:r>
          </a:p>
        </p:txBody>
      </p:sp>
      <p:sp>
        <p:nvSpPr>
          <p:cNvPr id="276" name="Shape 276"/>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4</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xfrm>
            <a:off x="227000" y="15353"/>
            <a:ext cx="7923600" cy="792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a:t>graph cont...</a:t>
            </a:r>
          </a:p>
        </p:txBody>
      </p:sp>
      <p:sp>
        <p:nvSpPr>
          <p:cNvPr id="541" name="Shape 541"/>
          <p:cNvSpPr txBox="1">
            <a:spLocks noGrp="1"/>
          </p:cNvSpPr>
          <p:nvPr>
            <p:ph type="body" idx="1"/>
          </p:nvPr>
        </p:nvSpPr>
        <p:spPr>
          <a:xfrm>
            <a:off x="781150" y="1117050"/>
            <a:ext cx="7470300" cy="4455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8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90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542" name="Shape 542"/>
          <p:cNvSpPr txBox="1">
            <a:spLocks noGrp="1"/>
          </p:cNvSpPr>
          <p:nvPr>
            <p:ph type="sldNum" idx="12"/>
          </p:nvPr>
        </p:nvSpPr>
        <p:spPr>
          <a:xfrm>
            <a:off x="8708567" y="6529848"/>
            <a:ext cx="370200" cy="2192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40</a:t>
            </a:fld>
            <a:endParaRPr lang="en-US" sz="1000" b="0" i="0" u="none" strike="noStrike" cap="none">
              <a:solidFill>
                <a:srgbClr val="888888"/>
              </a:solidFill>
              <a:latin typeface="Questrial"/>
              <a:ea typeface="Questrial"/>
              <a:cs typeface="Questrial"/>
              <a:sym typeface="Questrial"/>
            </a:endParaRPr>
          </a:p>
        </p:txBody>
      </p:sp>
      <p:pic>
        <p:nvPicPr>
          <p:cNvPr id="543" name="Shape 543" descr="hypothyro_age_thyoid.png"/>
          <p:cNvPicPr preferRelativeResize="0"/>
          <p:nvPr/>
        </p:nvPicPr>
        <p:blipFill>
          <a:blip r:embed="rId3">
            <a:alphaModFix/>
          </a:blip>
          <a:stretch>
            <a:fillRect/>
          </a:stretch>
        </p:blipFill>
        <p:spPr>
          <a:xfrm>
            <a:off x="1762525" y="585675"/>
            <a:ext cx="6433074" cy="5681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227000" y="15353"/>
            <a:ext cx="7923600" cy="792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a:t>graph cont...</a:t>
            </a:r>
          </a:p>
        </p:txBody>
      </p:sp>
      <p:sp>
        <p:nvSpPr>
          <p:cNvPr id="549" name="Shape 549"/>
          <p:cNvSpPr txBox="1">
            <a:spLocks noGrp="1"/>
          </p:cNvSpPr>
          <p:nvPr>
            <p:ph type="body" idx="1"/>
          </p:nvPr>
        </p:nvSpPr>
        <p:spPr>
          <a:xfrm>
            <a:off x="781150" y="1117050"/>
            <a:ext cx="7470300" cy="4455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800" b="0" i="0" u="none" strike="noStrike" cap="none">
              <a:solidFill>
                <a:srgbClr val="000000"/>
              </a:solidFill>
              <a:latin typeface="Questrial"/>
              <a:ea typeface="Questrial"/>
              <a:cs typeface="Questrial"/>
              <a:sym typeface="Questrial"/>
            </a:endParaRPr>
          </a:p>
          <a:p>
            <a:pPr marL="0" marR="0" lvl="0" indent="0" algn="l" rtl="0">
              <a:lnSpc>
                <a:spcPct val="100000"/>
              </a:lnSpc>
              <a:spcBef>
                <a:spcPts val="90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550" name="Shape 550"/>
          <p:cNvSpPr txBox="1">
            <a:spLocks noGrp="1"/>
          </p:cNvSpPr>
          <p:nvPr>
            <p:ph type="sldNum" idx="12"/>
          </p:nvPr>
        </p:nvSpPr>
        <p:spPr>
          <a:xfrm>
            <a:off x="8708567" y="6529848"/>
            <a:ext cx="370200" cy="21929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41</a:t>
            </a:fld>
            <a:endParaRPr lang="en-US" sz="1000" b="0" i="0" u="none" strike="noStrike" cap="none">
              <a:solidFill>
                <a:srgbClr val="888888"/>
              </a:solidFill>
              <a:latin typeface="Questrial"/>
              <a:ea typeface="Questrial"/>
              <a:cs typeface="Questrial"/>
              <a:sym typeface="Questrial"/>
            </a:endParaRPr>
          </a:p>
        </p:txBody>
      </p:sp>
      <p:pic>
        <p:nvPicPr>
          <p:cNvPr id="551" name="Shape 551" descr="hypothyro_age-goitre.png"/>
          <p:cNvPicPr preferRelativeResize="0"/>
          <p:nvPr/>
        </p:nvPicPr>
        <p:blipFill>
          <a:blip r:embed="rId3">
            <a:alphaModFix/>
          </a:blip>
          <a:stretch>
            <a:fillRect/>
          </a:stretch>
        </p:blipFill>
        <p:spPr>
          <a:xfrm>
            <a:off x="477450" y="889869"/>
            <a:ext cx="7923600" cy="507278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title"/>
          </p:nvPr>
        </p:nvSpPr>
        <p:spPr>
          <a:xfrm>
            <a:off x="523025" y="2055750"/>
            <a:ext cx="7923600" cy="2615099"/>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Questrial"/>
              <a:buNone/>
            </a:pPr>
            <a:endParaRPr sz="3400" b="1" i="0" u="none" strike="noStrike" cap="none">
              <a:solidFill>
                <a:schemeClr val="dk1"/>
              </a:solidFill>
              <a:latin typeface="Questrial"/>
              <a:ea typeface="Questrial"/>
              <a:cs typeface="Questrial"/>
              <a:sym typeface="Questrial"/>
            </a:endParaRPr>
          </a:p>
          <a:p>
            <a:pPr marL="0" marR="0" lvl="0" indent="0" algn="r" rtl="0">
              <a:lnSpc>
                <a:spcPct val="100000"/>
              </a:lnSpc>
              <a:spcBef>
                <a:spcPts val="0"/>
              </a:spcBef>
              <a:spcAft>
                <a:spcPts val="0"/>
              </a:spcAft>
              <a:buClr>
                <a:schemeClr val="dk1"/>
              </a:buClr>
              <a:buSzPct val="25000"/>
              <a:buFont typeface="Questrial"/>
              <a:buNone/>
            </a:pPr>
            <a:r>
              <a:rPr lang="en-US" sz="3600"/>
              <a:t>Siddharth Limaye</a:t>
            </a:r>
          </a:p>
          <a:p>
            <a:pPr marL="0" marR="0" lvl="0" indent="0" algn="r" rtl="0">
              <a:lnSpc>
                <a:spcPct val="100000"/>
              </a:lnSpc>
              <a:spcBef>
                <a:spcPts val="0"/>
              </a:spcBef>
              <a:spcAft>
                <a:spcPts val="0"/>
              </a:spcAft>
              <a:buClr>
                <a:schemeClr val="dk1"/>
              </a:buClr>
              <a:buSzPct val="25000"/>
              <a:buFont typeface="Questrial"/>
              <a:buNone/>
            </a:pPr>
            <a:r>
              <a:rPr lang="en-US" sz="6000" b="1" i="0" u="none" strike="noStrike" cap="none">
                <a:solidFill>
                  <a:schemeClr val="dk1"/>
                </a:solidFill>
                <a:latin typeface="Questrial"/>
                <a:ea typeface="Questrial"/>
                <a:cs typeface="Questrial"/>
                <a:sym typeface="Questrial"/>
              </a:rPr>
              <a:t>Challenges / Team </a:t>
            </a:r>
            <a:r>
              <a:rPr lang="en-US" sz="6000"/>
              <a:t>M</a:t>
            </a:r>
            <a:r>
              <a:rPr lang="en-US" sz="6000" b="1" i="0" u="none" strike="noStrike" cap="none">
                <a:solidFill>
                  <a:schemeClr val="dk1"/>
                </a:solidFill>
                <a:latin typeface="Questrial"/>
                <a:ea typeface="Questrial"/>
                <a:cs typeface="Questrial"/>
                <a:sym typeface="Questrial"/>
              </a:rPr>
              <a:t>anagement </a:t>
            </a:r>
          </a:p>
        </p:txBody>
      </p:sp>
      <p:sp>
        <p:nvSpPr>
          <p:cNvPr id="565" name="Shape 565"/>
          <p:cNvSpPr txBox="1">
            <a:spLocks noGrp="1"/>
          </p:cNvSpPr>
          <p:nvPr>
            <p:ph type="sldNum" idx="12"/>
          </p:nvPr>
        </p:nvSpPr>
        <p:spPr>
          <a:xfrm>
            <a:off x="8708567" y="6529848"/>
            <a:ext cx="370200" cy="219298"/>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42</a:t>
            </a:fld>
            <a:endParaRPr lang="en-US" sz="1000" b="0" i="0" u="none" strike="noStrike" cap="none">
              <a:solidFill>
                <a:srgbClr val="888888"/>
              </a:solidFill>
              <a:latin typeface="Questrial"/>
              <a:ea typeface="Questrial"/>
              <a:cs typeface="Questrial"/>
              <a:sym typeface="Quest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Shape 570"/>
          <p:cNvSpPr txBox="1">
            <a:spLocks noGrp="1"/>
          </p:cNvSpPr>
          <p:nvPr>
            <p:ph type="title"/>
          </p:nvPr>
        </p:nvSpPr>
        <p:spPr>
          <a:xfrm>
            <a:off x="227000" y="274629"/>
            <a:ext cx="7923600" cy="7121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Questrial"/>
              <a:buNone/>
            </a:pPr>
            <a:r>
              <a:rPr lang="en-US" sz="3600" b="1" i="0" u="none" strike="noStrike" cap="none">
                <a:solidFill>
                  <a:schemeClr val="dk1"/>
                </a:solidFill>
                <a:latin typeface="Questrial"/>
                <a:ea typeface="Questrial"/>
                <a:cs typeface="Questrial"/>
                <a:sym typeface="Questrial"/>
              </a:rPr>
              <a:t>Challenges / Risks</a:t>
            </a:r>
          </a:p>
        </p:txBody>
      </p:sp>
      <p:sp>
        <p:nvSpPr>
          <p:cNvPr id="571" name="Shape 571"/>
          <p:cNvSpPr txBox="1">
            <a:spLocks noGrp="1"/>
          </p:cNvSpPr>
          <p:nvPr>
            <p:ph type="body" idx="1"/>
          </p:nvPr>
        </p:nvSpPr>
        <p:spPr>
          <a:xfrm>
            <a:off x="227000" y="1214425"/>
            <a:ext cx="6548700" cy="2121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800" b="0" i="0" u="none" strike="noStrike" cap="none">
              <a:solidFill>
                <a:schemeClr val="dk1"/>
              </a:solidFill>
              <a:latin typeface="Questrial"/>
              <a:ea typeface="Questrial"/>
              <a:cs typeface="Questrial"/>
              <a:sym typeface="Questrial"/>
            </a:endParaRPr>
          </a:p>
          <a:p>
            <a:pPr marL="0" marR="0" lvl="0" indent="0" algn="l" rtl="0">
              <a:lnSpc>
                <a:spcPct val="100000"/>
              </a:lnSpc>
              <a:spcBef>
                <a:spcPts val="0"/>
              </a:spcBef>
              <a:spcAft>
                <a:spcPts val="0"/>
              </a:spcAft>
              <a:buClr>
                <a:schemeClr val="dk1"/>
              </a:buClr>
              <a:buSzPct val="25000"/>
              <a:buFont typeface="Arial"/>
              <a:buNone/>
            </a:pPr>
            <a:r>
              <a:rPr lang="en-US" sz="1800" b="0" i="0" u="none" strike="noStrike" cap="none">
                <a:solidFill>
                  <a:schemeClr val="dk1"/>
                </a:solidFill>
                <a:latin typeface="Questrial"/>
                <a:ea typeface="Questrial"/>
                <a:cs typeface="Questrial"/>
                <a:sym typeface="Questrial"/>
              </a:rPr>
              <a:t>Initial idea - </a:t>
            </a:r>
          </a:p>
          <a:p>
            <a:pPr marL="457200" marR="0" lvl="0" indent="-228600" algn="l" rtl="0">
              <a:lnSpc>
                <a:spcPct val="100000"/>
              </a:lnSpc>
              <a:spcBef>
                <a:spcPts val="0"/>
              </a:spcBef>
              <a:spcAft>
                <a:spcPts val="0"/>
              </a:spcAft>
              <a:buClr>
                <a:schemeClr val="dk1"/>
              </a:buClr>
              <a:buSzPct val="100000"/>
              <a:buFont typeface="Arial"/>
              <a:buChar char="•"/>
            </a:pPr>
            <a:r>
              <a:rPr lang="en-US" sz="1800" b="0" i="0" u="none" strike="noStrike" cap="none">
                <a:solidFill>
                  <a:schemeClr val="dk1"/>
                </a:solidFill>
                <a:latin typeface="Questrial"/>
                <a:ea typeface="Questrial"/>
                <a:cs typeface="Questrial"/>
                <a:sym typeface="Questrial"/>
              </a:rPr>
              <a:t>Predict fragile state index based on various factors  </a:t>
            </a:r>
          </a:p>
          <a:p>
            <a:pPr marL="457200" marR="0" lvl="0" indent="-228600" algn="l" rtl="0">
              <a:lnSpc>
                <a:spcPct val="100000"/>
              </a:lnSpc>
              <a:spcBef>
                <a:spcPts val="0"/>
              </a:spcBef>
              <a:spcAft>
                <a:spcPts val="0"/>
              </a:spcAft>
              <a:buClr>
                <a:schemeClr val="dk1"/>
              </a:buClr>
              <a:buSzPct val="100000"/>
              <a:buFont typeface="Arial"/>
              <a:buChar char="•"/>
            </a:pPr>
            <a:r>
              <a:rPr lang="en-US" sz="1800" b="0" i="0" u="none" strike="noStrike" cap="none">
                <a:solidFill>
                  <a:schemeClr val="dk1"/>
                </a:solidFill>
                <a:latin typeface="Questrial"/>
                <a:ea typeface="Questrial"/>
                <a:cs typeface="Questrial"/>
                <a:sym typeface="Questrial"/>
              </a:rPr>
              <a:t>too many factors affecting target value</a:t>
            </a:r>
          </a:p>
          <a:p>
            <a:pPr marL="457200" marR="0" lvl="0" indent="-228600" algn="l" rtl="0">
              <a:lnSpc>
                <a:spcPct val="100000"/>
              </a:lnSpc>
              <a:spcBef>
                <a:spcPts val="0"/>
              </a:spcBef>
              <a:spcAft>
                <a:spcPts val="0"/>
              </a:spcAft>
              <a:buClr>
                <a:schemeClr val="dk1"/>
              </a:buClr>
              <a:buSzPct val="100000"/>
              <a:buFont typeface="Arial"/>
              <a:buChar char="•"/>
            </a:pPr>
            <a:r>
              <a:rPr lang="en-US" sz="1800" b="0" i="0" u="none" strike="noStrike" cap="none">
                <a:solidFill>
                  <a:schemeClr val="dk1"/>
                </a:solidFill>
                <a:latin typeface="Questrial"/>
                <a:ea typeface="Questrial"/>
                <a:cs typeface="Questrial"/>
                <a:sym typeface="Questrial"/>
              </a:rPr>
              <a:t>required implementing time lapse concept in R </a:t>
            </a:r>
          </a:p>
          <a:p>
            <a:pPr marL="457200" marR="0" lvl="0" indent="-228600" algn="l" rtl="0">
              <a:lnSpc>
                <a:spcPct val="100000"/>
              </a:lnSpc>
              <a:spcBef>
                <a:spcPts val="0"/>
              </a:spcBef>
              <a:spcAft>
                <a:spcPts val="0"/>
              </a:spcAft>
              <a:buClr>
                <a:schemeClr val="dk1"/>
              </a:buClr>
              <a:buSzPct val="100000"/>
              <a:buFont typeface="Arial"/>
              <a:buChar char="•"/>
            </a:pPr>
            <a:r>
              <a:rPr lang="en-US" sz="1800" b="0" i="0" u="none" strike="noStrike" cap="none">
                <a:solidFill>
                  <a:schemeClr val="dk1"/>
                </a:solidFill>
                <a:latin typeface="Questrial"/>
                <a:ea typeface="Questrial"/>
                <a:cs typeface="Questrial"/>
                <a:sym typeface="Questrial"/>
              </a:rPr>
              <a:t>great idea but limited time and increased complexity</a:t>
            </a:r>
          </a:p>
          <a:p>
            <a:pPr marL="457200" marR="0" lvl="0" indent="-228600" algn="l" rtl="0">
              <a:lnSpc>
                <a:spcPct val="100000"/>
              </a:lnSpc>
              <a:spcBef>
                <a:spcPts val="0"/>
              </a:spcBef>
              <a:spcAft>
                <a:spcPts val="0"/>
              </a:spcAft>
              <a:buClr>
                <a:schemeClr val="dk1"/>
              </a:buClr>
              <a:buSzPct val="100000"/>
              <a:buFont typeface="Arial"/>
              <a:buChar char="•"/>
            </a:pPr>
            <a:r>
              <a:rPr lang="en-US" sz="1800" b="0" i="0" u="none" strike="noStrike" cap="none">
                <a:solidFill>
                  <a:schemeClr val="dk1"/>
                </a:solidFill>
                <a:latin typeface="Questrial"/>
                <a:ea typeface="Questrial"/>
                <a:cs typeface="Questrial"/>
                <a:sym typeface="Questrial"/>
              </a:rPr>
              <a:t>out of scope of curriculum</a:t>
            </a:r>
          </a:p>
        </p:txBody>
      </p:sp>
      <p:sp>
        <p:nvSpPr>
          <p:cNvPr id="572" name="Shape 572"/>
          <p:cNvSpPr txBox="1">
            <a:spLocks noGrp="1"/>
          </p:cNvSpPr>
          <p:nvPr>
            <p:ph type="sldNum" idx="12"/>
          </p:nvPr>
        </p:nvSpPr>
        <p:spPr>
          <a:xfrm>
            <a:off x="8708567" y="6529848"/>
            <a:ext cx="370200" cy="21929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
        <p:nvSpPr>
          <p:cNvPr id="573" name="Shape 573"/>
          <p:cNvSpPr txBox="1"/>
          <p:nvPr/>
        </p:nvSpPr>
        <p:spPr>
          <a:xfrm>
            <a:off x="5821900" y="1217000"/>
            <a:ext cx="4440300" cy="21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74" name="Shape 574"/>
          <p:cNvSpPr txBox="1"/>
          <p:nvPr/>
        </p:nvSpPr>
        <p:spPr>
          <a:xfrm>
            <a:off x="227000" y="3338600"/>
            <a:ext cx="7075200" cy="23682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US" sz="1800">
                <a:solidFill>
                  <a:schemeClr val="dk1"/>
                </a:solidFill>
                <a:latin typeface="Questrial"/>
                <a:ea typeface="Questrial"/>
                <a:cs typeface="Questrial"/>
                <a:sym typeface="Questrial"/>
              </a:rPr>
              <a:t>Current idea - </a:t>
            </a:r>
          </a:p>
          <a:p>
            <a:pPr marL="457200" lvl="0" indent="-228600" rtl="0">
              <a:spcBef>
                <a:spcPts val="0"/>
              </a:spcBef>
              <a:buClr>
                <a:schemeClr val="dk1"/>
              </a:buClr>
              <a:buSzPct val="100000"/>
              <a:buChar char="•"/>
            </a:pPr>
            <a:r>
              <a:rPr lang="en-US" sz="1800">
                <a:solidFill>
                  <a:schemeClr val="dk1"/>
                </a:solidFill>
                <a:latin typeface="Questrial"/>
                <a:ea typeface="Questrial"/>
                <a:cs typeface="Questrial"/>
                <a:sym typeface="Questrial"/>
              </a:rPr>
              <a:t>predict hypothyroid</a:t>
            </a:r>
          </a:p>
          <a:p>
            <a:pPr marL="457200" lvl="0" indent="-228600" rtl="0">
              <a:spcBef>
                <a:spcPts val="0"/>
              </a:spcBef>
              <a:buClr>
                <a:schemeClr val="dk1"/>
              </a:buClr>
              <a:buSzPct val="100000"/>
              <a:buChar char="•"/>
            </a:pPr>
            <a:r>
              <a:rPr lang="en-US" sz="1800">
                <a:solidFill>
                  <a:schemeClr val="dk1"/>
                </a:solidFill>
                <a:latin typeface="Questrial"/>
                <a:ea typeface="Questrial"/>
                <a:cs typeface="Questrial"/>
                <a:sym typeface="Questrial"/>
              </a:rPr>
              <a:t>understanding medical attributes</a:t>
            </a:r>
          </a:p>
          <a:p>
            <a:pPr marL="457200" lvl="0" indent="-228600" rtl="0">
              <a:spcBef>
                <a:spcPts val="0"/>
              </a:spcBef>
              <a:buClr>
                <a:schemeClr val="dk1"/>
              </a:buClr>
              <a:buSzPct val="100000"/>
              <a:buChar char="•"/>
            </a:pPr>
            <a:r>
              <a:rPr lang="en-US" sz="1800">
                <a:solidFill>
                  <a:schemeClr val="dk1"/>
                </a:solidFill>
                <a:latin typeface="Questrial"/>
                <a:ea typeface="Questrial"/>
                <a:cs typeface="Questrial"/>
                <a:sym typeface="Questrial"/>
              </a:rPr>
              <a:t>relevant and irrelevant attributes</a:t>
            </a:r>
          </a:p>
          <a:p>
            <a:pPr marL="457200" lvl="0" indent="-228600" rtl="0">
              <a:spcBef>
                <a:spcPts val="0"/>
              </a:spcBef>
              <a:buClr>
                <a:schemeClr val="dk1"/>
              </a:buClr>
              <a:buSzPct val="100000"/>
              <a:buChar char="•"/>
            </a:pPr>
            <a:r>
              <a:rPr lang="en-US" sz="1800">
                <a:solidFill>
                  <a:schemeClr val="dk1"/>
                </a:solidFill>
                <a:latin typeface="Questrial"/>
                <a:ea typeface="Questrial"/>
                <a:cs typeface="Questrial"/>
                <a:sym typeface="Questrial"/>
              </a:rPr>
              <a:t>which data mining method can be used</a:t>
            </a:r>
          </a:p>
          <a:p>
            <a:pPr marL="457200" lvl="0" indent="-228600" rtl="0">
              <a:spcBef>
                <a:spcPts val="0"/>
              </a:spcBef>
              <a:buClr>
                <a:schemeClr val="dk1"/>
              </a:buClr>
              <a:buSzPct val="100000"/>
              <a:buChar char="•"/>
            </a:pPr>
            <a:r>
              <a:rPr lang="en-US" sz="1800">
                <a:solidFill>
                  <a:schemeClr val="dk1"/>
                </a:solidFill>
                <a:latin typeface="Questrial"/>
                <a:ea typeface="Questrial"/>
                <a:cs typeface="Questrial"/>
                <a:sym typeface="Questrial"/>
              </a:rPr>
              <a:t>data visualizations</a:t>
            </a:r>
          </a:p>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Shape 579"/>
          <p:cNvSpPr txBox="1">
            <a:spLocks noGrp="1"/>
          </p:cNvSpPr>
          <p:nvPr>
            <p:ph type="title"/>
          </p:nvPr>
        </p:nvSpPr>
        <p:spPr>
          <a:xfrm>
            <a:off x="227000" y="274629"/>
            <a:ext cx="7923600" cy="712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Questrial"/>
              <a:buNone/>
            </a:pPr>
            <a:r>
              <a:rPr lang="en-US" sz="3600"/>
              <a:t>Team management</a:t>
            </a:r>
          </a:p>
        </p:txBody>
      </p:sp>
      <p:sp>
        <p:nvSpPr>
          <p:cNvPr id="580" name="Shape 580"/>
          <p:cNvSpPr txBox="1">
            <a:spLocks noGrp="1"/>
          </p:cNvSpPr>
          <p:nvPr>
            <p:ph type="body" idx="1"/>
          </p:nvPr>
        </p:nvSpPr>
        <p:spPr>
          <a:xfrm>
            <a:off x="227000" y="1214425"/>
            <a:ext cx="9263400" cy="4558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800" b="0" i="0" u="none" strike="noStrike" cap="none">
              <a:solidFill>
                <a:schemeClr val="dk1"/>
              </a:solidFill>
              <a:latin typeface="Questrial"/>
              <a:ea typeface="Questrial"/>
              <a:cs typeface="Questrial"/>
              <a:sym typeface="Questrial"/>
            </a:endParaRPr>
          </a:p>
          <a:p>
            <a:pPr marL="0" marR="0" lvl="0" indent="0" algn="l" rtl="0">
              <a:lnSpc>
                <a:spcPct val="100000"/>
              </a:lnSpc>
              <a:spcBef>
                <a:spcPts val="0"/>
              </a:spcBef>
              <a:spcAft>
                <a:spcPts val="0"/>
              </a:spcAft>
              <a:buNone/>
            </a:pPr>
            <a:r>
              <a:rPr lang="en-US" sz="3000"/>
              <a:t>Majed Hariri - Data cleaning , data analysis,code,presentation</a:t>
            </a:r>
          </a:p>
          <a:p>
            <a:pPr marL="0" marR="0" lvl="0" indent="0" algn="l" rtl="0">
              <a:lnSpc>
                <a:spcPct val="100000"/>
              </a:lnSpc>
              <a:spcBef>
                <a:spcPts val="0"/>
              </a:spcBef>
              <a:spcAft>
                <a:spcPts val="0"/>
              </a:spcAft>
              <a:buNone/>
            </a:pPr>
            <a:endParaRPr sz="3000"/>
          </a:p>
          <a:p>
            <a:pPr marL="0" marR="0" lvl="0" indent="0" algn="l" rtl="0">
              <a:lnSpc>
                <a:spcPct val="100000"/>
              </a:lnSpc>
              <a:spcBef>
                <a:spcPts val="0"/>
              </a:spcBef>
              <a:spcAft>
                <a:spcPts val="0"/>
              </a:spcAft>
              <a:buNone/>
            </a:pPr>
            <a:r>
              <a:rPr lang="en-US" sz="3000"/>
              <a:t>Palak Gangwal - Data analysis, code, presentation</a:t>
            </a:r>
          </a:p>
          <a:p>
            <a:pPr marL="0" marR="0" lvl="0" indent="0" algn="l" rtl="0">
              <a:lnSpc>
                <a:spcPct val="100000"/>
              </a:lnSpc>
              <a:spcBef>
                <a:spcPts val="0"/>
              </a:spcBef>
              <a:spcAft>
                <a:spcPts val="0"/>
              </a:spcAft>
              <a:buNone/>
            </a:pPr>
            <a:endParaRPr sz="3000"/>
          </a:p>
          <a:p>
            <a:pPr marL="0" marR="0" lvl="0" indent="0" algn="l" rtl="0">
              <a:lnSpc>
                <a:spcPct val="100000"/>
              </a:lnSpc>
              <a:spcBef>
                <a:spcPts val="0"/>
              </a:spcBef>
              <a:spcAft>
                <a:spcPts val="0"/>
              </a:spcAft>
              <a:buNone/>
            </a:pPr>
            <a:r>
              <a:rPr lang="en-US" sz="3000"/>
              <a:t>Siddharth Limaye - Data cleaning , code, data analysis,presentation</a:t>
            </a:r>
          </a:p>
        </p:txBody>
      </p:sp>
      <p:sp>
        <p:nvSpPr>
          <p:cNvPr id="581" name="Shape 581"/>
          <p:cNvSpPr txBox="1">
            <a:spLocks noGrp="1"/>
          </p:cNvSpPr>
          <p:nvPr>
            <p:ph type="sldNum" idx="12"/>
          </p:nvPr>
        </p:nvSpPr>
        <p:spPr>
          <a:xfrm>
            <a:off x="8708567" y="6529848"/>
            <a:ext cx="370200" cy="219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Shape 586"/>
          <p:cNvSpPr txBox="1">
            <a:spLocks noGrp="1"/>
          </p:cNvSpPr>
          <p:nvPr>
            <p:ph type="sldNum" idx="12"/>
          </p:nvPr>
        </p:nvSpPr>
        <p:spPr>
          <a:xfrm>
            <a:off x="8708567" y="6529848"/>
            <a:ext cx="370200" cy="219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
        <p:nvSpPr>
          <p:cNvPr id="587" name="Shape 587"/>
          <p:cNvSpPr txBox="1">
            <a:spLocks noGrp="1"/>
          </p:cNvSpPr>
          <p:nvPr>
            <p:ph type="title"/>
          </p:nvPr>
        </p:nvSpPr>
        <p:spPr>
          <a:xfrm>
            <a:off x="1674825" y="2587575"/>
            <a:ext cx="5422199" cy="10634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6000" b="1" i="0" u="none" strike="noStrike" cap="none">
                <a:solidFill>
                  <a:schemeClr val="dk1"/>
                </a:solidFill>
                <a:latin typeface="Questrial"/>
                <a:ea typeface="Questrial"/>
                <a:cs typeface="Questrial"/>
                <a:sym typeface="Questrial"/>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227012" y="274637"/>
            <a:ext cx="7923600" cy="11430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Summary / Problem Statement</a:t>
            </a:r>
          </a:p>
        </p:txBody>
      </p:sp>
      <p:sp>
        <p:nvSpPr>
          <p:cNvPr id="282" name="Shape 282"/>
          <p:cNvSpPr txBox="1">
            <a:spLocks noGrp="1"/>
          </p:cNvSpPr>
          <p:nvPr>
            <p:ph type="body" idx="1"/>
          </p:nvPr>
        </p:nvSpPr>
        <p:spPr>
          <a:xfrm>
            <a:off x="781150" y="1117050"/>
            <a:ext cx="7470299" cy="4455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800" b="0" i="0" u="none" strike="noStrike" cap="none">
              <a:solidFill>
                <a:srgbClr val="000000"/>
              </a:solidFill>
              <a:latin typeface="Questrial"/>
              <a:ea typeface="Questrial"/>
              <a:cs typeface="Questrial"/>
              <a:sym typeface="Questrial"/>
            </a:endParaRPr>
          </a:p>
          <a:p>
            <a:pPr marL="285750" marR="0" lvl="0" indent="-57150" algn="just" rtl="0">
              <a:lnSpc>
                <a:spcPct val="100000"/>
              </a:lnSpc>
              <a:spcBef>
                <a:spcPts val="900"/>
              </a:spcBef>
              <a:spcAft>
                <a:spcPts val="0"/>
              </a:spcAft>
              <a:buClr>
                <a:schemeClr val="dk1"/>
              </a:buClr>
              <a:buSzPct val="100000"/>
              <a:buFont typeface="Arial"/>
              <a:buChar char="•"/>
            </a:pPr>
            <a:r>
              <a:rPr lang="en-US" sz="2400" b="0" i="0" u="none" strike="noStrike" cap="none">
                <a:solidFill>
                  <a:schemeClr val="dk1"/>
                </a:solidFill>
                <a:latin typeface="Questrial"/>
                <a:ea typeface="Questrial"/>
                <a:cs typeface="Questrial"/>
                <a:sym typeface="Questrial"/>
              </a:rPr>
              <a:t>The dataset was downloaded from </a:t>
            </a:r>
            <a:r>
              <a:rPr lang="en-US" sz="2400" b="1" i="0" u="sng" strike="noStrike" cap="none">
                <a:solidFill>
                  <a:schemeClr val="hlink"/>
                </a:solidFill>
                <a:latin typeface="Questrial"/>
                <a:ea typeface="Questrial"/>
                <a:cs typeface="Questrial"/>
                <a:sym typeface="Questrial"/>
                <a:hlinkClick r:id="rId3"/>
              </a:rPr>
              <a:t>http://mldata.org/repository/data/viewslug/datasets-uci-hypothyroid/</a:t>
            </a:r>
          </a:p>
          <a:p>
            <a:pPr marL="285750" marR="0" lvl="0" indent="-57150" algn="just" rtl="0">
              <a:lnSpc>
                <a:spcPct val="100000"/>
              </a:lnSpc>
              <a:spcBef>
                <a:spcPts val="1200"/>
              </a:spcBef>
              <a:spcAft>
                <a:spcPts val="0"/>
              </a:spcAft>
              <a:buClr>
                <a:schemeClr val="dk1"/>
              </a:buClr>
              <a:buSzPct val="100000"/>
              <a:buFont typeface="Arial"/>
              <a:buChar char="•"/>
            </a:pPr>
            <a:r>
              <a:rPr lang="en-US" sz="2400" b="0" i="0" u="none" strike="noStrike" cap="none">
                <a:solidFill>
                  <a:schemeClr val="dk1"/>
                </a:solidFill>
                <a:latin typeface="Questrial"/>
                <a:ea typeface="Questrial"/>
                <a:cs typeface="Questrial"/>
                <a:sym typeface="Questrial"/>
              </a:rPr>
              <a:t>The Dataset contains 21 attributes, more than 7000 instances, and it has missing values.</a:t>
            </a:r>
          </a:p>
          <a:p>
            <a:pPr marL="285750" marR="0" lvl="0" indent="-57150" algn="just" rtl="0">
              <a:lnSpc>
                <a:spcPct val="100000"/>
              </a:lnSpc>
              <a:spcBef>
                <a:spcPts val="1200"/>
              </a:spcBef>
              <a:spcAft>
                <a:spcPts val="0"/>
              </a:spcAft>
              <a:buClr>
                <a:schemeClr val="dk1"/>
              </a:buClr>
              <a:buSzPct val="100000"/>
              <a:buFont typeface="Arial"/>
              <a:buChar char="•"/>
            </a:pPr>
            <a:r>
              <a:rPr lang="en-US" sz="2400" b="0" i="0" u="none" strike="noStrike" cap="none">
                <a:solidFill>
                  <a:schemeClr val="dk1"/>
                </a:solidFill>
                <a:latin typeface="Questrial"/>
                <a:ea typeface="Questrial"/>
                <a:cs typeface="Questrial"/>
                <a:sym typeface="Questrial"/>
              </a:rPr>
              <a:t>This program predicts outcome of Hypothyroid on the basis of number of attributes. </a:t>
            </a:r>
          </a:p>
          <a:p>
            <a:pPr marL="285750" marR="0" lvl="0" indent="-57150" algn="just" rtl="0">
              <a:lnSpc>
                <a:spcPct val="100000"/>
              </a:lnSpc>
              <a:spcBef>
                <a:spcPts val="1200"/>
              </a:spcBef>
              <a:spcAft>
                <a:spcPts val="0"/>
              </a:spcAft>
              <a:buClr>
                <a:schemeClr val="dk1"/>
              </a:buClr>
              <a:buSzPct val="100000"/>
              <a:buFont typeface="Arial"/>
              <a:buNone/>
            </a:pPr>
            <a:endParaRPr sz="2400" b="0" i="0" u="none" strike="noStrike" cap="none">
              <a:solidFill>
                <a:schemeClr val="dk1"/>
              </a:solidFill>
              <a:latin typeface="Questrial"/>
              <a:ea typeface="Questrial"/>
              <a:cs typeface="Questrial"/>
              <a:sym typeface="Questrial"/>
            </a:endParaRPr>
          </a:p>
          <a:p>
            <a:pPr marL="285750" marR="0" lvl="0" indent="-57150" algn="just" rtl="0">
              <a:lnSpc>
                <a:spcPct val="100000"/>
              </a:lnSpc>
              <a:spcBef>
                <a:spcPts val="120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a:p>
            <a:pPr marL="285750" marR="0" lvl="0" indent="-57150" algn="just" rtl="0">
              <a:lnSpc>
                <a:spcPct val="100000"/>
              </a:lnSpc>
              <a:spcBef>
                <a:spcPts val="120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a:p>
            <a:pPr marL="285750" marR="0" lvl="0" indent="-57150" algn="just" rtl="0">
              <a:lnSpc>
                <a:spcPct val="100000"/>
              </a:lnSpc>
              <a:spcBef>
                <a:spcPts val="120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a:p>
            <a:pPr marL="0" marR="0" lvl="0" indent="0" algn="l" rtl="0">
              <a:lnSpc>
                <a:spcPct val="100000"/>
              </a:lnSpc>
              <a:spcBef>
                <a:spcPts val="1200"/>
              </a:spcBef>
              <a:spcAft>
                <a:spcPts val="0"/>
              </a:spcAft>
              <a:buClr>
                <a:schemeClr val="dk1"/>
              </a:buClr>
              <a:buSzPct val="25000"/>
              <a:buFont typeface="Arial"/>
              <a:buNone/>
            </a:pPr>
            <a:endParaRPr sz="2400" b="0" i="0" u="none" strike="noStrike" cap="none">
              <a:solidFill>
                <a:schemeClr val="dk1"/>
              </a:solidFill>
              <a:latin typeface="Questrial"/>
              <a:ea typeface="Questrial"/>
              <a:cs typeface="Questrial"/>
              <a:sym typeface="Questrial"/>
            </a:endParaRPr>
          </a:p>
        </p:txBody>
      </p:sp>
      <p:sp>
        <p:nvSpPr>
          <p:cNvPr id="283" name="Shape 283"/>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5</a:t>
            </a:fld>
            <a:endParaRPr lang="en-US" sz="1000" b="0" i="0" u="none" strike="noStrike" cap="none">
              <a:solidFill>
                <a:srgbClr val="888888"/>
              </a:solidFill>
              <a:latin typeface="Questrial"/>
              <a:ea typeface="Questrial"/>
              <a:cs typeface="Questrial"/>
              <a:sym typeface="Questrial"/>
            </a:endParaRPr>
          </a:p>
        </p:txBody>
      </p:sp>
      <p:sp>
        <p:nvSpPr>
          <p:cNvPr id="284" name="Shape 284"/>
          <p:cNvSpPr/>
          <p:nvPr/>
        </p:nvSpPr>
        <p:spPr>
          <a:xfrm>
            <a:off x="357158" y="1357298"/>
            <a:ext cx="8501121" cy="523219"/>
          </a:xfrm>
          <a:prstGeom prst="rect">
            <a:avLst/>
          </a:prstGeom>
          <a:noFill/>
          <a:ln>
            <a:noFill/>
          </a:ln>
        </p:spPr>
        <p:txBody>
          <a:bodyPr lIns="91425" tIns="45700" rIns="91425" bIns="45700" anchor="t" anchorCtr="0">
            <a:noAutofit/>
          </a:bodyPr>
          <a:lstStyle/>
          <a:p>
            <a:pPr marL="0" marR="0" lvl="0" indent="0" algn="just"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a:p>
            <a:pPr marL="0" marR="0" lvl="0" indent="0" algn="just"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227000" y="274631"/>
            <a:ext cx="7923600" cy="563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Original dataset from mldata.org</a:t>
            </a:r>
          </a:p>
        </p:txBody>
      </p:sp>
      <p:sp>
        <p:nvSpPr>
          <p:cNvPr id="290" name="Shape 290"/>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6</a:t>
            </a:fld>
            <a:endParaRPr lang="en-US" sz="1000" b="0" i="0" u="none" strike="noStrike" cap="none">
              <a:solidFill>
                <a:srgbClr val="888888"/>
              </a:solidFill>
              <a:latin typeface="Questrial"/>
              <a:ea typeface="Questrial"/>
              <a:cs typeface="Questrial"/>
              <a:sym typeface="Questrial"/>
            </a:endParaRPr>
          </a:p>
        </p:txBody>
      </p:sp>
      <p:pic>
        <p:nvPicPr>
          <p:cNvPr id="291" name="Shape 291"/>
          <p:cNvPicPr preferRelativeResize="0"/>
          <p:nvPr/>
        </p:nvPicPr>
        <p:blipFill rotWithShape="1">
          <a:blip r:embed="rId3">
            <a:alphaModFix/>
          </a:blip>
          <a:srcRect t="20433" b="41508"/>
          <a:stretch/>
        </p:blipFill>
        <p:spPr>
          <a:xfrm>
            <a:off x="70175" y="904550"/>
            <a:ext cx="8839201" cy="2310136"/>
          </a:xfrm>
          <a:prstGeom prst="rect">
            <a:avLst/>
          </a:prstGeom>
          <a:noFill/>
          <a:ln>
            <a:noFill/>
          </a:ln>
        </p:spPr>
      </p:pic>
      <p:pic>
        <p:nvPicPr>
          <p:cNvPr id="292" name="Shape 292"/>
          <p:cNvPicPr preferRelativeResize="0"/>
          <p:nvPr/>
        </p:nvPicPr>
        <p:blipFill rotWithShape="1">
          <a:blip r:embed="rId4">
            <a:alphaModFix/>
          </a:blip>
          <a:srcRect t="24262" b="10214"/>
          <a:stretch/>
        </p:blipFill>
        <p:spPr>
          <a:xfrm>
            <a:off x="152400" y="3214674"/>
            <a:ext cx="8756975" cy="3149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227000" y="274630"/>
            <a:ext cx="7923600" cy="629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Data attributes</a:t>
            </a:r>
          </a:p>
        </p:txBody>
      </p:sp>
      <p:sp>
        <p:nvSpPr>
          <p:cNvPr id="298" name="Shape 298"/>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7</a:t>
            </a:fld>
            <a:endParaRPr lang="en-US" sz="1000" b="0" i="0" u="none" strike="noStrike" cap="none">
              <a:solidFill>
                <a:srgbClr val="888888"/>
              </a:solidFill>
              <a:latin typeface="Questrial"/>
              <a:ea typeface="Questrial"/>
              <a:cs typeface="Questrial"/>
              <a:sym typeface="Questrial"/>
            </a:endParaRPr>
          </a:p>
        </p:txBody>
      </p:sp>
      <p:graphicFrame>
        <p:nvGraphicFramePr>
          <p:cNvPr id="299" name="Shape 299"/>
          <p:cNvGraphicFramePr/>
          <p:nvPr/>
        </p:nvGraphicFramePr>
        <p:xfrm>
          <a:off x="952500" y="1028700"/>
          <a:ext cx="3000000" cy="3000000"/>
        </p:xfrm>
        <a:graphic>
          <a:graphicData uri="http://schemas.openxmlformats.org/drawingml/2006/table">
            <a:tbl>
              <a:tblPr>
                <a:noFill/>
                <a:tableStyleId>{31D1BA55-D1A9-4549-A2FE-7B171866B778}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age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age of patient</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gender</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gender of patient</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on thyroxine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indicates whether the patient is under thyroxine medication.it is used to treat an underactive thyroid(hypothyroid) It replaces or provides more thyroidhormone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sick</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indicates whether patient is sick during the thyroid tests were performed</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pregnant</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400" b="1" u="none" strike="noStrike" cap="none">
                          <a:latin typeface="Questrial"/>
                          <a:ea typeface="Questrial"/>
                          <a:cs typeface="Questrial"/>
                          <a:sym typeface="Questrial"/>
                        </a:rPr>
                        <a:t>indicates whether patient is</a:t>
                      </a:r>
                      <a:r>
                        <a:rPr lang="en-US" b="1">
                          <a:latin typeface="Questrial"/>
                          <a:ea typeface="Questrial"/>
                          <a:cs typeface="Questrial"/>
                          <a:sym typeface="Questrial"/>
                        </a:rPr>
                        <a:t> pregnant</a:t>
                      </a:r>
                      <a:r>
                        <a:rPr lang="en-US" sz="1400" b="1" u="none" strike="noStrike" cap="none">
                          <a:latin typeface="Questrial"/>
                          <a:ea typeface="Questrial"/>
                          <a:cs typeface="Questrial"/>
                          <a:sym typeface="Questrial"/>
                        </a:rPr>
                        <a:t> during the thyroid tests were performed</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lithium</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400" b="1" u="none" strike="noStrike" cap="none">
                          <a:latin typeface="Questrial"/>
                          <a:ea typeface="Questrial"/>
                          <a:cs typeface="Questrial"/>
                          <a:sym typeface="Questrial"/>
                        </a:rPr>
                        <a:t>indicates whether patient is/was undergoing any lithium treatment.Lithium can cause goiter and hypothyroidism.</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goitre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400" b="1" u="none" strike="noStrike" cap="none">
                          <a:latin typeface="Questrial"/>
                          <a:ea typeface="Questrial"/>
                          <a:cs typeface="Questrial"/>
                          <a:sym typeface="Questrial"/>
                        </a:rPr>
                        <a:t>simply refers to the abnormal enlargement of the thyroid gland.A goiter indicates there is a condition present which is causing the thyroid to grow abnormally.</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227000" y="274630"/>
            <a:ext cx="7923600" cy="629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Data attributes</a:t>
            </a:r>
          </a:p>
        </p:txBody>
      </p:sp>
      <p:sp>
        <p:nvSpPr>
          <p:cNvPr id="305" name="Shape 305"/>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8</a:t>
            </a:fld>
            <a:endParaRPr lang="en-US" sz="1000" b="0" i="0" u="none" strike="noStrike" cap="none">
              <a:solidFill>
                <a:srgbClr val="888888"/>
              </a:solidFill>
              <a:latin typeface="Questrial"/>
              <a:ea typeface="Questrial"/>
              <a:cs typeface="Questrial"/>
              <a:sym typeface="Questrial"/>
            </a:endParaRPr>
          </a:p>
        </p:txBody>
      </p:sp>
      <p:graphicFrame>
        <p:nvGraphicFramePr>
          <p:cNvPr id="306" name="Shape 306"/>
          <p:cNvGraphicFramePr/>
          <p:nvPr/>
        </p:nvGraphicFramePr>
        <p:xfrm>
          <a:off x="952500" y="1028700"/>
          <a:ext cx="3000000" cy="3000000"/>
        </p:xfrm>
        <a:graphic>
          <a:graphicData uri="http://schemas.openxmlformats.org/drawingml/2006/table">
            <a:tbl>
              <a:tblPr>
                <a:noFill/>
                <a:tableStyleId>{31D1BA55-D1A9-4549-A2FE-7B171866B778}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var_measured</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indicates whether that attribute was measure or not</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var continuous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400" b="1" u="none" strike="noStrike" cap="none">
                          <a:latin typeface="Questrial"/>
                          <a:ea typeface="Questrial"/>
                          <a:cs typeface="Questrial"/>
                          <a:sym typeface="Questrial"/>
                        </a:rPr>
                        <a:t>displays that attributes measured levels.Continuous attributes are typically represented as floating-point numbers.</a:t>
                      </a:r>
                    </a:p>
                    <a:p>
                      <a:pPr marL="0" marR="0" lvl="0" indent="0" algn="l" rtl="0">
                        <a:lnSpc>
                          <a:spcPct val="100000"/>
                        </a:lnSpc>
                        <a:spcBef>
                          <a:spcPts val="0"/>
                        </a:spcBef>
                        <a:spcAft>
                          <a:spcPts val="0"/>
                        </a:spcAft>
                        <a:buClr>
                          <a:srgbClr val="000000"/>
                        </a:buClr>
                        <a:buSzPct val="25000"/>
                        <a:buFont typeface="Arial"/>
                        <a:buNone/>
                      </a:pPr>
                      <a:endParaRPr sz="1400" b="1" u="none" strike="noStrike" cap="none">
                        <a:latin typeface="Questrial"/>
                        <a:ea typeface="Questrial"/>
                        <a:cs typeface="Questrial"/>
                        <a:sym typeface="Questrial"/>
                      </a:endParaRP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TSH_measured / TSH_continuous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A thyroid-stimulating hormone (TSH) blood test is used to check for thyroid gland problemsThyroid-stimulating hormone (TSH) stimulates the production and release of T4 (primarily) and T3</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T3_measured / T3_continuous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222222"/>
                        </a:buClr>
                        <a:buSzPct val="25000"/>
                        <a:buFont typeface="Arial"/>
                        <a:buNone/>
                      </a:pPr>
                      <a:r>
                        <a:rPr lang="en-US" sz="1400" b="1" u="none" strike="noStrike" cap="none">
                          <a:latin typeface="Questrial"/>
                          <a:ea typeface="Questrial"/>
                          <a:cs typeface="Questrial"/>
                          <a:sym typeface="Questrial"/>
                        </a:rPr>
                        <a:t>The thyroid produces a hormone called triiodothyronine, known as T3</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T4_measured /T4_continuous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222222"/>
                        </a:buClr>
                        <a:buSzPct val="25000"/>
                        <a:buFont typeface="Arial"/>
                        <a:buNone/>
                      </a:pPr>
                      <a:r>
                        <a:rPr lang="en-US" sz="1400" b="1" u="none" strike="noStrike" cap="none">
                          <a:latin typeface="Questrial"/>
                          <a:ea typeface="Questrial"/>
                          <a:cs typeface="Questrial"/>
                          <a:sym typeface="Questrial"/>
                        </a:rPr>
                        <a:t>thyroxine harmone.T4 is a hormone that plays a role in several body functions, including growth and metabolism</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TT4_measured / TT4_continuous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222222"/>
                        </a:buClr>
                        <a:buSzPct val="25000"/>
                        <a:buFont typeface="Arial"/>
                        <a:buNone/>
                      </a:pPr>
                      <a:r>
                        <a:rPr lang="en-US" sz="1400" b="1" u="none" strike="noStrike" cap="none">
                          <a:latin typeface="Questrial"/>
                          <a:ea typeface="Questrial"/>
                          <a:cs typeface="Questrial"/>
                          <a:sym typeface="Questrial"/>
                        </a:rPr>
                        <a:t>total T4test: A total T4 test measures the T4 that has bonded to protein and the free T4. A free T4 test measures only the free T4 in your blood.</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227000" y="274630"/>
            <a:ext cx="7923600" cy="62999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1"/>
              </a:buClr>
              <a:buSzPct val="25000"/>
              <a:buFont typeface="Questrial"/>
              <a:buNone/>
            </a:pPr>
            <a:r>
              <a:rPr lang="en-US" sz="3400" b="1" i="0" u="none" strike="noStrike" cap="none">
                <a:solidFill>
                  <a:schemeClr val="dk1"/>
                </a:solidFill>
                <a:latin typeface="Questrial"/>
                <a:ea typeface="Questrial"/>
                <a:cs typeface="Questrial"/>
                <a:sym typeface="Questrial"/>
              </a:rPr>
              <a:t>Data attributes</a:t>
            </a:r>
          </a:p>
        </p:txBody>
      </p:sp>
      <p:sp>
        <p:nvSpPr>
          <p:cNvPr id="312" name="Shape 312"/>
          <p:cNvSpPr txBox="1">
            <a:spLocks noGrp="1"/>
          </p:cNvSpPr>
          <p:nvPr>
            <p:ph type="sldNum" idx="12"/>
          </p:nvPr>
        </p:nvSpPr>
        <p:spPr>
          <a:xfrm>
            <a:off x="8708567" y="6529848"/>
            <a:ext cx="370200" cy="219297"/>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888888"/>
              </a:buClr>
              <a:buSzPct val="25000"/>
              <a:buFont typeface="Questrial"/>
              <a:buNone/>
            </a:pPr>
            <a:fld id="{00000000-1234-1234-1234-123412341234}" type="slidenum">
              <a:rPr lang="en-US" sz="1000" b="0" i="0" u="none" strike="noStrike" cap="none">
                <a:solidFill>
                  <a:srgbClr val="888888"/>
                </a:solidFill>
                <a:latin typeface="Questrial"/>
                <a:ea typeface="Questrial"/>
                <a:cs typeface="Questrial"/>
                <a:sym typeface="Questrial"/>
              </a:rPr>
              <a:t>9</a:t>
            </a:fld>
            <a:endParaRPr lang="en-US" sz="1000" b="0" i="0" u="none" strike="noStrike" cap="none">
              <a:solidFill>
                <a:srgbClr val="888888"/>
              </a:solidFill>
              <a:latin typeface="Questrial"/>
              <a:ea typeface="Questrial"/>
              <a:cs typeface="Questrial"/>
              <a:sym typeface="Questrial"/>
            </a:endParaRPr>
          </a:p>
        </p:txBody>
      </p:sp>
      <p:graphicFrame>
        <p:nvGraphicFramePr>
          <p:cNvPr id="313" name="Shape 313"/>
          <p:cNvGraphicFramePr/>
          <p:nvPr/>
        </p:nvGraphicFramePr>
        <p:xfrm>
          <a:off x="952500" y="1028700"/>
          <a:ext cx="3000000" cy="3000000"/>
        </p:xfrm>
        <a:graphic>
          <a:graphicData uri="http://schemas.openxmlformats.org/drawingml/2006/table">
            <a:tbl>
              <a:tblPr>
                <a:noFill/>
                <a:tableStyleId>{31D1BA55-D1A9-4549-A2FE-7B171866B778}</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154905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T4U_measured / T4U_continuous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The amout of iodine that goes into  thyroid gland can be measured by T4 uptake..The original test for estimating the level of binding proteins was called the T3-uptake test and later versions were called T-uptake methods. These are rarely used now that there are methods available to measure free T4 and T3 directly</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91450">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FTI_measured /  FTI_continuous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400" b="1" u="none" strike="noStrike" cap="none">
                          <a:latin typeface="Questrial"/>
                          <a:ea typeface="Questrial"/>
                          <a:cs typeface="Questrial"/>
                          <a:sym typeface="Questrial"/>
                        </a:rPr>
                        <a:t>FTI stands for the Free Thyroxine Index and it is an estimation of the free T4 concentration.Free thyroxine (free T4) tests are used to help evaluate thyroid function and diagnose thyroid diseases, including hyperthyroidism and hypothyroidism, usually after discovering that the thyroid stimulating hormone (TSH) level is abnormal.</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Cover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w/ Photo Background">
  <a:themeElements>
    <a:clrScheme name="Custom 5">
      <a:dk1>
        <a:srgbClr val="000000"/>
      </a:dk1>
      <a:lt1>
        <a:srgbClr val="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1285</Words>
  <Application>Microsoft Office PowerPoint</Application>
  <PresentationFormat>On-screen Show (4:3)</PresentationFormat>
  <Paragraphs>326</Paragraphs>
  <Slides>45</Slides>
  <Notes>45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45</vt:i4>
      </vt:variant>
    </vt:vector>
  </HeadingPairs>
  <TitlesOfParts>
    <vt:vector size="55" baseType="lpstr">
      <vt:lpstr>Times New Roman</vt:lpstr>
      <vt:lpstr>Noto Sans Symbols</vt:lpstr>
      <vt:lpstr>Arial</vt:lpstr>
      <vt:lpstr>Calibri</vt:lpstr>
      <vt:lpstr>Questrial</vt:lpstr>
      <vt:lpstr>Trebuchet MS</vt:lpstr>
      <vt:lpstr>Verdana</vt:lpstr>
      <vt:lpstr>Cover Slides</vt:lpstr>
      <vt:lpstr>Content w/ Photo Background</vt:lpstr>
      <vt:lpstr>Content - No Photos</vt:lpstr>
      <vt:lpstr>PowerPoint Presentation</vt:lpstr>
      <vt:lpstr>PowerPoint Presentation</vt:lpstr>
      <vt:lpstr>Outline</vt:lpstr>
      <vt:lpstr>Majed Hariri Introduction and Data Cleaning</vt:lpstr>
      <vt:lpstr>Summary / Problem Statement</vt:lpstr>
      <vt:lpstr>Original dataset from mldata.org</vt:lpstr>
      <vt:lpstr>Data attributes</vt:lpstr>
      <vt:lpstr>Data attributes</vt:lpstr>
      <vt:lpstr>Data attributes</vt:lpstr>
      <vt:lpstr>Age Field</vt:lpstr>
      <vt:lpstr>  Majed Hariri Data Cleaning</vt:lpstr>
      <vt:lpstr>                   Data Cleaning Process :</vt:lpstr>
      <vt:lpstr>Data Cleaning Continue</vt:lpstr>
      <vt:lpstr>Data Cleaning</vt:lpstr>
      <vt:lpstr>Cleaned Dataset</vt:lpstr>
      <vt:lpstr>Packages Used</vt:lpstr>
      <vt:lpstr> Palak Gangwal KNN &amp; KKNN</vt:lpstr>
      <vt:lpstr>Why Knn and Kknn</vt:lpstr>
      <vt:lpstr>KNN</vt:lpstr>
      <vt:lpstr>KNN cont...</vt:lpstr>
      <vt:lpstr>KNN use in project</vt:lpstr>
      <vt:lpstr>KNN Results</vt:lpstr>
      <vt:lpstr>KNN Result Plot</vt:lpstr>
      <vt:lpstr>             Palak Gangwal KKNN</vt:lpstr>
      <vt:lpstr>KKNN (weighted knn)</vt:lpstr>
      <vt:lpstr>Distance Function</vt:lpstr>
      <vt:lpstr>KKNN Result Plot</vt:lpstr>
      <vt:lpstr> Siddharth Limaye Decision Tree</vt:lpstr>
      <vt:lpstr>What Is Decision Tree !!</vt:lpstr>
      <vt:lpstr>Why Decision Tree</vt:lpstr>
      <vt:lpstr>Modified cleaned data set</vt:lpstr>
      <vt:lpstr>Code Snippet</vt:lpstr>
      <vt:lpstr>Decision Tree Results </vt:lpstr>
      <vt:lpstr>Decision Tree Results </vt:lpstr>
      <vt:lpstr> Siddharth Limaye Data Visualization</vt:lpstr>
      <vt:lpstr>R Graphs</vt:lpstr>
      <vt:lpstr>graph cont...</vt:lpstr>
      <vt:lpstr>graph cont...</vt:lpstr>
      <vt:lpstr>graph cont...</vt:lpstr>
      <vt:lpstr>graph cont...</vt:lpstr>
      <vt:lpstr>graph cont...</vt:lpstr>
      <vt:lpstr> Siddharth Limaye Challenges / Team Management </vt:lpstr>
      <vt:lpstr>Challenges / Risks</vt:lpstr>
      <vt:lpstr>Team management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siddharth limaye</cp:lastModifiedBy>
  <cp:revision>1</cp:revision>
  <dcterms:modified xsi:type="dcterms:W3CDTF">2016-12-09T02:36:31Z</dcterms:modified>
</cp:coreProperties>
</file>